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58"/>
  </p:notesMasterIdLst>
  <p:sldIdLst>
    <p:sldId id="564" r:id="rId2"/>
    <p:sldId id="565" r:id="rId3"/>
    <p:sldId id="566" r:id="rId4"/>
    <p:sldId id="567" r:id="rId5"/>
    <p:sldId id="568" r:id="rId6"/>
    <p:sldId id="569" r:id="rId7"/>
    <p:sldId id="570" r:id="rId8"/>
    <p:sldId id="571" r:id="rId9"/>
    <p:sldId id="572" r:id="rId10"/>
    <p:sldId id="573" r:id="rId11"/>
    <p:sldId id="574" r:id="rId12"/>
    <p:sldId id="575" r:id="rId13"/>
    <p:sldId id="576" r:id="rId14"/>
    <p:sldId id="577" r:id="rId15"/>
    <p:sldId id="578" r:id="rId16"/>
    <p:sldId id="579" r:id="rId17"/>
    <p:sldId id="580" r:id="rId18"/>
    <p:sldId id="581" r:id="rId19"/>
    <p:sldId id="582" r:id="rId20"/>
    <p:sldId id="583" r:id="rId21"/>
    <p:sldId id="584" r:id="rId22"/>
    <p:sldId id="585" r:id="rId23"/>
    <p:sldId id="586" r:id="rId24"/>
    <p:sldId id="587" r:id="rId25"/>
    <p:sldId id="588" r:id="rId26"/>
    <p:sldId id="589" r:id="rId27"/>
    <p:sldId id="590" r:id="rId28"/>
    <p:sldId id="591" r:id="rId29"/>
    <p:sldId id="592" r:id="rId30"/>
    <p:sldId id="593" r:id="rId31"/>
    <p:sldId id="594" r:id="rId32"/>
    <p:sldId id="595" r:id="rId33"/>
    <p:sldId id="596" r:id="rId34"/>
    <p:sldId id="539" r:id="rId35"/>
    <p:sldId id="541" r:id="rId36"/>
    <p:sldId id="542" r:id="rId37"/>
    <p:sldId id="543" r:id="rId38"/>
    <p:sldId id="544" r:id="rId39"/>
    <p:sldId id="545" r:id="rId40"/>
    <p:sldId id="546" r:id="rId41"/>
    <p:sldId id="547" r:id="rId42"/>
    <p:sldId id="548" r:id="rId43"/>
    <p:sldId id="549" r:id="rId44"/>
    <p:sldId id="550" r:id="rId45"/>
    <p:sldId id="551" r:id="rId46"/>
    <p:sldId id="552" r:id="rId47"/>
    <p:sldId id="553" r:id="rId48"/>
    <p:sldId id="554" r:id="rId49"/>
    <p:sldId id="555" r:id="rId50"/>
    <p:sldId id="556" r:id="rId51"/>
    <p:sldId id="557" r:id="rId52"/>
    <p:sldId id="558" r:id="rId53"/>
    <p:sldId id="559" r:id="rId54"/>
    <p:sldId id="560" r:id="rId55"/>
    <p:sldId id="561" r:id="rId56"/>
    <p:sldId id="562"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BDD7EE"/>
    <a:srgbClr val="303030"/>
    <a:srgbClr val="ACBD4B"/>
    <a:srgbClr val="82000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70" autoAdjust="0"/>
    <p:restoredTop sz="95226" autoAdjust="0"/>
  </p:normalViewPr>
  <p:slideViewPr>
    <p:cSldViewPr snapToGrid="0">
      <p:cViewPr varScale="1">
        <p:scale>
          <a:sx n="93" d="100"/>
          <a:sy n="93" d="100"/>
        </p:scale>
        <p:origin x="954" y="66"/>
      </p:cViewPr>
      <p:guideLst/>
    </p:cSldViewPr>
  </p:slideViewPr>
  <p:outlineViewPr>
    <p:cViewPr>
      <p:scale>
        <a:sx n="33" d="100"/>
        <a:sy n="33" d="100"/>
      </p:scale>
      <p:origin x="0" y="-3517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42.xml"/><Relationship Id="rId13" Type="http://schemas.openxmlformats.org/officeDocument/2006/relationships/slide" Target="slides/slide47.xml"/><Relationship Id="rId18" Type="http://schemas.openxmlformats.org/officeDocument/2006/relationships/slide" Target="slides/slide52.xml"/><Relationship Id="rId3" Type="http://schemas.openxmlformats.org/officeDocument/2006/relationships/slide" Target="slides/slide37.xml"/><Relationship Id="rId7" Type="http://schemas.openxmlformats.org/officeDocument/2006/relationships/slide" Target="slides/slide41.xml"/><Relationship Id="rId12" Type="http://schemas.openxmlformats.org/officeDocument/2006/relationships/slide" Target="slides/slide46.xml"/><Relationship Id="rId17" Type="http://schemas.openxmlformats.org/officeDocument/2006/relationships/slide" Target="slides/slide51.xml"/><Relationship Id="rId2" Type="http://schemas.openxmlformats.org/officeDocument/2006/relationships/slide" Target="slides/slide36.xml"/><Relationship Id="rId16" Type="http://schemas.openxmlformats.org/officeDocument/2006/relationships/slide" Target="slides/slide50.xml"/><Relationship Id="rId20" Type="http://schemas.openxmlformats.org/officeDocument/2006/relationships/slide" Target="slides/slide55.xml"/><Relationship Id="rId1" Type="http://schemas.openxmlformats.org/officeDocument/2006/relationships/slide" Target="slides/slide35.xml"/><Relationship Id="rId6" Type="http://schemas.openxmlformats.org/officeDocument/2006/relationships/slide" Target="slides/slide40.xml"/><Relationship Id="rId11" Type="http://schemas.openxmlformats.org/officeDocument/2006/relationships/slide" Target="slides/slide45.xml"/><Relationship Id="rId5" Type="http://schemas.openxmlformats.org/officeDocument/2006/relationships/slide" Target="slides/slide39.xml"/><Relationship Id="rId15" Type="http://schemas.openxmlformats.org/officeDocument/2006/relationships/slide" Target="slides/slide49.xml"/><Relationship Id="rId10" Type="http://schemas.openxmlformats.org/officeDocument/2006/relationships/slide" Target="slides/slide44.xml"/><Relationship Id="rId19" Type="http://schemas.openxmlformats.org/officeDocument/2006/relationships/slide" Target="slides/slide54.xml"/><Relationship Id="rId4" Type="http://schemas.openxmlformats.org/officeDocument/2006/relationships/slide" Target="slides/slide38.xml"/><Relationship Id="rId9" Type="http://schemas.openxmlformats.org/officeDocument/2006/relationships/slide" Target="slides/slide43.xml"/><Relationship Id="rId14"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Shashi\Downloads\Contracts\UCSC\UCSC%20Ext\2612\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Sheet1!$A$1:$A$11</c:f>
              <c:numCache>
                <c:formatCode>[$-409]mmmm\ d\,\ yyyy;@</c:formatCode>
                <c:ptCount val="11"/>
                <c:pt idx="0">
                  <c:v>42765</c:v>
                </c:pt>
                <c:pt idx="1">
                  <c:v>42772</c:v>
                </c:pt>
                <c:pt idx="2">
                  <c:v>42779</c:v>
                </c:pt>
                <c:pt idx="3">
                  <c:v>42786</c:v>
                </c:pt>
                <c:pt idx="4">
                  <c:v>42793</c:v>
                </c:pt>
                <c:pt idx="5">
                  <c:v>42800</c:v>
                </c:pt>
                <c:pt idx="6">
                  <c:v>42807</c:v>
                </c:pt>
                <c:pt idx="7">
                  <c:v>42814</c:v>
                </c:pt>
                <c:pt idx="8">
                  <c:v>42821</c:v>
                </c:pt>
                <c:pt idx="9">
                  <c:v>42828</c:v>
                </c:pt>
                <c:pt idx="10">
                  <c:v>42835</c:v>
                </c:pt>
              </c:numCache>
            </c:numRef>
          </c:cat>
          <c:val>
            <c:numRef>
              <c:f>Sheet1!$B$1:$B$11</c:f>
              <c:numCache>
                <c:formatCode>General</c:formatCode>
                <c:ptCount val="11"/>
                <c:pt idx="0">
                  <c:v>3</c:v>
                </c:pt>
                <c:pt idx="1">
                  <c:v>3</c:v>
                </c:pt>
              </c:numCache>
            </c:numRef>
          </c:val>
          <c:smooth val="0"/>
          <c:extLst>
            <c:ext xmlns:c16="http://schemas.microsoft.com/office/drawing/2014/chart" uri="{C3380CC4-5D6E-409C-BE32-E72D297353CC}">
              <c16:uniqueId val="{00000000-17AD-4E53-A4A1-9FFABC8116D9}"/>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Sheet1!$A$1:$A$11</c:f>
              <c:numCache>
                <c:formatCode>[$-409]mmmm\ d\,\ yyyy;@</c:formatCode>
                <c:ptCount val="11"/>
                <c:pt idx="0">
                  <c:v>42765</c:v>
                </c:pt>
                <c:pt idx="1">
                  <c:v>42772</c:v>
                </c:pt>
                <c:pt idx="2">
                  <c:v>42779</c:v>
                </c:pt>
                <c:pt idx="3">
                  <c:v>42786</c:v>
                </c:pt>
                <c:pt idx="4">
                  <c:v>42793</c:v>
                </c:pt>
                <c:pt idx="5">
                  <c:v>42800</c:v>
                </c:pt>
                <c:pt idx="6">
                  <c:v>42807</c:v>
                </c:pt>
                <c:pt idx="7">
                  <c:v>42814</c:v>
                </c:pt>
                <c:pt idx="8">
                  <c:v>42821</c:v>
                </c:pt>
                <c:pt idx="9">
                  <c:v>42828</c:v>
                </c:pt>
                <c:pt idx="10">
                  <c:v>42835</c:v>
                </c:pt>
              </c:numCache>
            </c:numRef>
          </c:cat>
          <c:val>
            <c:numRef>
              <c:f>Sheet1!$C$1:$C$11</c:f>
              <c:numCache>
                <c:formatCode>General</c:formatCode>
                <c:ptCount val="11"/>
                <c:pt idx="1">
                  <c:v>4</c:v>
                </c:pt>
                <c:pt idx="2">
                  <c:v>4</c:v>
                </c:pt>
              </c:numCache>
            </c:numRef>
          </c:val>
          <c:smooth val="0"/>
          <c:extLst>
            <c:ext xmlns:c16="http://schemas.microsoft.com/office/drawing/2014/chart" uri="{C3380CC4-5D6E-409C-BE32-E72D297353CC}">
              <c16:uniqueId val="{00000001-17AD-4E53-A4A1-9FFABC8116D9}"/>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3"/>
            <c:marker>
              <c:symbol val="circle"/>
              <c:size val="5"/>
              <c:spPr>
                <a:noFill/>
                <a:ln w="9525">
                  <a:solidFill>
                    <a:schemeClr val="accent3"/>
                  </a:solidFill>
                </a:ln>
                <a:effectLst/>
              </c:spPr>
            </c:marker>
            <c:bubble3D val="0"/>
            <c:extLst>
              <c:ext xmlns:c16="http://schemas.microsoft.com/office/drawing/2014/chart" uri="{C3380CC4-5D6E-409C-BE32-E72D297353CC}">
                <c16:uniqueId val="{00000002-17AD-4E53-A4A1-9FFABC8116D9}"/>
              </c:ext>
            </c:extLst>
          </c:dPt>
          <c:cat>
            <c:numRef>
              <c:f>Sheet1!$A$1:$A$11</c:f>
              <c:numCache>
                <c:formatCode>[$-409]mmmm\ d\,\ yyyy;@</c:formatCode>
                <c:ptCount val="11"/>
                <c:pt idx="0">
                  <c:v>42765</c:v>
                </c:pt>
                <c:pt idx="1">
                  <c:v>42772</c:v>
                </c:pt>
                <c:pt idx="2">
                  <c:v>42779</c:v>
                </c:pt>
                <c:pt idx="3">
                  <c:v>42786</c:v>
                </c:pt>
                <c:pt idx="4">
                  <c:v>42793</c:v>
                </c:pt>
                <c:pt idx="5">
                  <c:v>42800</c:v>
                </c:pt>
                <c:pt idx="6">
                  <c:v>42807</c:v>
                </c:pt>
                <c:pt idx="7">
                  <c:v>42814</c:v>
                </c:pt>
                <c:pt idx="8">
                  <c:v>42821</c:v>
                </c:pt>
                <c:pt idx="9">
                  <c:v>42828</c:v>
                </c:pt>
                <c:pt idx="10">
                  <c:v>42835</c:v>
                </c:pt>
              </c:numCache>
            </c:numRef>
          </c:cat>
          <c:val>
            <c:numRef>
              <c:f>Sheet1!$D$1:$D$11</c:f>
              <c:numCache>
                <c:formatCode>General</c:formatCode>
                <c:ptCount val="11"/>
                <c:pt idx="2">
                  <c:v>5</c:v>
                </c:pt>
                <c:pt idx="3">
                  <c:v>5</c:v>
                </c:pt>
                <c:pt idx="4">
                  <c:v>5</c:v>
                </c:pt>
              </c:numCache>
            </c:numRef>
          </c:val>
          <c:smooth val="0"/>
          <c:extLst>
            <c:ext xmlns:c16="http://schemas.microsoft.com/office/drawing/2014/chart" uri="{C3380CC4-5D6E-409C-BE32-E72D297353CC}">
              <c16:uniqueId val="{00000003-17AD-4E53-A4A1-9FFABC8116D9}"/>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Sheet1!$A$1:$A$11</c:f>
              <c:numCache>
                <c:formatCode>[$-409]mmmm\ d\,\ yyyy;@</c:formatCode>
                <c:ptCount val="11"/>
                <c:pt idx="0">
                  <c:v>42765</c:v>
                </c:pt>
                <c:pt idx="1">
                  <c:v>42772</c:v>
                </c:pt>
                <c:pt idx="2">
                  <c:v>42779</c:v>
                </c:pt>
                <c:pt idx="3">
                  <c:v>42786</c:v>
                </c:pt>
                <c:pt idx="4">
                  <c:v>42793</c:v>
                </c:pt>
                <c:pt idx="5">
                  <c:v>42800</c:v>
                </c:pt>
                <c:pt idx="6">
                  <c:v>42807</c:v>
                </c:pt>
                <c:pt idx="7">
                  <c:v>42814</c:v>
                </c:pt>
                <c:pt idx="8">
                  <c:v>42821</c:v>
                </c:pt>
                <c:pt idx="9">
                  <c:v>42828</c:v>
                </c:pt>
                <c:pt idx="10">
                  <c:v>42835</c:v>
                </c:pt>
              </c:numCache>
            </c:numRef>
          </c:cat>
          <c:val>
            <c:numRef>
              <c:f>Sheet1!$E$1:$E$11</c:f>
              <c:numCache>
                <c:formatCode>General</c:formatCode>
                <c:ptCount val="11"/>
                <c:pt idx="4">
                  <c:v>6</c:v>
                </c:pt>
                <c:pt idx="5">
                  <c:v>6</c:v>
                </c:pt>
              </c:numCache>
            </c:numRef>
          </c:val>
          <c:smooth val="0"/>
          <c:extLst>
            <c:ext xmlns:c16="http://schemas.microsoft.com/office/drawing/2014/chart" uri="{C3380CC4-5D6E-409C-BE32-E72D297353CC}">
              <c16:uniqueId val="{00000004-17AD-4E53-A4A1-9FFABC8116D9}"/>
            </c:ext>
          </c:extLst>
        </c:ser>
        <c:ser>
          <c:idx val="4"/>
          <c:order val="4"/>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Sheet1!$A$1:$A$11</c:f>
              <c:numCache>
                <c:formatCode>[$-409]mmmm\ d\,\ yyyy;@</c:formatCode>
                <c:ptCount val="11"/>
                <c:pt idx="0">
                  <c:v>42765</c:v>
                </c:pt>
                <c:pt idx="1">
                  <c:v>42772</c:v>
                </c:pt>
                <c:pt idx="2">
                  <c:v>42779</c:v>
                </c:pt>
                <c:pt idx="3">
                  <c:v>42786</c:v>
                </c:pt>
                <c:pt idx="4">
                  <c:v>42793</c:v>
                </c:pt>
                <c:pt idx="5">
                  <c:v>42800</c:v>
                </c:pt>
                <c:pt idx="6">
                  <c:v>42807</c:v>
                </c:pt>
                <c:pt idx="7">
                  <c:v>42814</c:v>
                </c:pt>
                <c:pt idx="8">
                  <c:v>42821</c:v>
                </c:pt>
                <c:pt idx="9">
                  <c:v>42828</c:v>
                </c:pt>
                <c:pt idx="10">
                  <c:v>42835</c:v>
                </c:pt>
              </c:numCache>
            </c:numRef>
          </c:cat>
          <c:val>
            <c:numRef>
              <c:f>Sheet1!$F$1:$F$11</c:f>
              <c:numCache>
                <c:formatCode>General</c:formatCode>
                <c:ptCount val="11"/>
                <c:pt idx="5">
                  <c:v>7</c:v>
                </c:pt>
                <c:pt idx="6">
                  <c:v>7</c:v>
                </c:pt>
              </c:numCache>
            </c:numRef>
          </c:val>
          <c:smooth val="0"/>
          <c:extLst>
            <c:ext xmlns:c16="http://schemas.microsoft.com/office/drawing/2014/chart" uri="{C3380CC4-5D6E-409C-BE32-E72D297353CC}">
              <c16:uniqueId val="{00000005-17AD-4E53-A4A1-9FFABC8116D9}"/>
            </c:ext>
          </c:extLst>
        </c:ser>
        <c:ser>
          <c:idx val="5"/>
          <c:order val="5"/>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Sheet1!$A$1:$A$11</c:f>
              <c:numCache>
                <c:formatCode>[$-409]mmmm\ d\,\ yyyy;@</c:formatCode>
                <c:ptCount val="11"/>
                <c:pt idx="0">
                  <c:v>42765</c:v>
                </c:pt>
                <c:pt idx="1">
                  <c:v>42772</c:v>
                </c:pt>
                <c:pt idx="2">
                  <c:v>42779</c:v>
                </c:pt>
                <c:pt idx="3">
                  <c:v>42786</c:v>
                </c:pt>
                <c:pt idx="4">
                  <c:v>42793</c:v>
                </c:pt>
                <c:pt idx="5">
                  <c:v>42800</c:v>
                </c:pt>
                <c:pt idx="6">
                  <c:v>42807</c:v>
                </c:pt>
                <c:pt idx="7">
                  <c:v>42814</c:v>
                </c:pt>
                <c:pt idx="8">
                  <c:v>42821</c:v>
                </c:pt>
                <c:pt idx="9">
                  <c:v>42828</c:v>
                </c:pt>
                <c:pt idx="10">
                  <c:v>42835</c:v>
                </c:pt>
              </c:numCache>
            </c:numRef>
          </c:cat>
          <c:val>
            <c:numRef>
              <c:f>Sheet1!$G$1:$G$11</c:f>
              <c:numCache>
                <c:formatCode>General</c:formatCode>
                <c:ptCount val="11"/>
                <c:pt idx="6">
                  <c:v>8</c:v>
                </c:pt>
                <c:pt idx="7">
                  <c:v>8</c:v>
                </c:pt>
              </c:numCache>
            </c:numRef>
          </c:val>
          <c:smooth val="0"/>
          <c:extLst>
            <c:ext xmlns:c16="http://schemas.microsoft.com/office/drawing/2014/chart" uri="{C3380CC4-5D6E-409C-BE32-E72D297353CC}">
              <c16:uniqueId val="{00000006-17AD-4E53-A4A1-9FFABC8116D9}"/>
            </c:ext>
          </c:extLst>
        </c:ser>
        <c:ser>
          <c:idx val="6"/>
          <c:order val="6"/>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numRef>
              <c:f>Sheet1!$A$1:$A$11</c:f>
              <c:numCache>
                <c:formatCode>[$-409]mmmm\ d\,\ yyyy;@</c:formatCode>
                <c:ptCount val="11"/>
                <c:pt idx="0">
                  <c:v>42765</c:v>
                </c:pt>
                <c:pt idx="1">
                  <c:v>42772</c:v>
                </c:pt>
                <c:pt idx="2">
                  <c:v>42779</c:v>
                </c:pt>
                <c:pt idx="3">
                  <c:v>42786</c:v>
                </c:pt>
                <c:pt idx="4">
                  <c:v>42793</c:v>
                </c:pt>
                <c:pt idx="5">
                  <c:v>42800</c:v>
                </c:pt>
                <c:pt idx="6">
                  <c:v>42807</c:v>
                </c:pt>
                <c:pt idx="7">
                  <c:v>42814</c:v>
                </c:pt>
                <c:pt idx="8">
                  <c:v>42821</c:v>
                </c:pt>
                <c:pt idx="9">
                  <c:v>42828</c:v>
                </c:pt>
                <c:pt idx="10">
                  <c:v>42835</c:v>
                </c:pt>
              </c:numCache>
            </c:numRef>
          </c:cat>
          <c:val>
            <c:numRef>
              <c:f>Sheet1!$H$1:$H$11</c:f>
              <c:numCache>
                <c:formatCode>General</c:formatCode>
                <c:ptCount val="11"/>
                <c:pt idx="7">
                  <c:v>9</c:v>
                </c:pt>
                <c:pt idx="8">
                  <c:v>9</c:v>
                </c:pt>
                <c:pt idx="9">
                  <c:v>9</c:v>
                </c:pt>
                <c:pt idx="10">
                  <c:v>9</c:v>
                </c:pt>
              </c:numCache>
            </c:numRef>
          </c:val>
          <c:smooth val="0"/>
          <c:extLst>
            <c:ext xmlns:c16="http://schemas.microsoft.com/office/drawing/2014/chart" uri="{C3380CC4-5D6E-409C-BE32-E72D297353CC}">
              <c16:uniqueId val="{00000007-17AD-4E53-A4A1-9FFABC8116D9}"/>
            </c:ext>
          </c:extLst>
        </c:ser>
        <c:ser>
          <c:idx val="7"/>
          <c:order val="7"/>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Sheet1!$A$1:$A$11</c:f>
              <c:numCache>
                <c:formatCode>[$-409]mmmm\ d\,\ yyyy;@</c:formatCode>
                <c:ptCount val="11"/>
                <c:pt idx="0">
                  <c:v>42765</c:v>
                </c:pt>
                <c:pt idx="1">
                  <c:v>42772</c:v>
                </c:pt>
                <c:pt idx="2">
                  <c:v>42779</c:v>
                </c:pt>
                <c:pt idx="3">
                  <c:v>42786</c:v>
                </c:pt>
                <c:pt idx="4">
                  <c:v>42793</c:v>
                </c:pt>
                <c:pt idx="5">
                  <c:v>42800</c:v>
                </c:pt>
                <c:pt idx="6">
                  <c:v>42807</c:v>
                </c:pt>
                <c:pt idx="7">
                  <c:v>42814</c:v>
                </c:pt>
                <c:pt idx="8">
                  <c:v>42821</c:v>
                </c:pt>
                <c:pt idx="9">
                  <c:v>42828</c:v>
                </c:pt>
                <c:pt idx="10">
                  <c:v>42835</c:v>
                </c:pt>
              </c:numCache>
            </c:numRef>
          </c:cat>
          <c:val>
            <c:numRef>
              <c:f>Sheet1!$I$1:$I$11</c:f>
              <c:numCache>
                <c:formatCode>General</c:formatCode>
                <c:ptCount val="11"/>
              </c:numCache>
            </c:numRef>
          </c:val>
          <c:smooth val="0"/>
          <c:extLst>
            <c:ext xmlns:c16="http://schemas.microsoft.com/office/drawing/2014/chart" uri="{C3380CC4-5D6E-409C-BE32-E72D297353CC}">
              <c16:uniqueId val="{00000008-17AD-4E53-A4A1-9FFABC8116D9}"/>
            </c:ext>
          </c:extLst>
        </c:ser>
        <c:ser>
          <c:idx val="8"/>
          <c:order val="8"/>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numRef>
              <c:f>Sheet1!$A$1:$A$11</c:f>
              <c:numCache>
                <c:formatCode>[$-409]mmmm\ d\,\ yyyy;@</c:formatCode>
                <c:ptCount val="11"/>
                <c:pt idx="0">
                  <c:v>42765</c:v>
                </c:pt>
                <c:pt idx="1">
                  <c:v>42772</c:v>
                </c:pt>
                <c:pt idx="2">
                  <c:v>42779</c:v>
                </c:pt>
                <c:pt idx="3">
                  <c:v>42786</c:v>
                </c:pt>
                <c:pt idx="4">
                  <c:v>42793</c:v>
                </c:pt>
                <c:pt idx="5">
                  <c:v>42800</c:v>
                </c:pt>
                <c:pt idx="6">
                  <c:v>42807</c:v>
                </c:pt>
                <c:pt idx="7">
                  <c:v>42814</c:v>
                </c:pt>
                <c:pt idx="8">
                  <c:v>42821</c:v>
                </c:pt>
                <c:pt idx="9">
                  <c:v>42828</c:v>
                </c:pt>
                <c:pt idx="10">
                  <c:v>42835</c:v>
                </c:pt>
              </c:numCache>
            </c:numRef>
          </c:cat>
          <c:val>
            <c:numRef>
              <c:f>Sheet1!$J$1:$J$11</c:f>
              <c:numCache>
                <c:formatCode>General</c:formatCode>
                <c:ptCount val="11"/>
              </c:numCache>
            </c:numRef>
          </c:val>
          <c:smooth val="0"/>
          <c:extLst>
            <c:ext xmlns:c16="http://schemas.microsoft.com/office/drawing/2014/chart" uri="{C3380CC4-5D6E-409C-BE32-E72D297353CC}">
              <c16:uniqueId val="{00000009-17AD-4E53-A4A1-9FFABC8116D9}"/>
            </c:ext>
          </c:extLst>
        </c:ser>
        <c:ser>
          <c:idx val="9"/>
          <c:order val="9"/>
          <c:spPr>
            <a:ln w="28575" cap="rnd">
              <a:noFill/>
              <a:round/>
            </a:ln>
            <a:effectLst/>
          </c:spPr>
          <c:marker>
            <c:symbol val="diamond"/>
            <c:size val="10"/>
            <c:spPr>
              <a:solidFill>
                <a:schemeClr val="accent4">
                  <a:lumMod val="60000"/>
                </a:schemeClr>
              </a:solidFill>
              <a:ln w="9525">
                <a:solidFill>
                  <a:schemeClr val="accent4">
                    <a:lumMod val="60000"/>
                  </a:schemeClr>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7AD-4E53-A4A1-9FFABC8116D9}"/>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7AD-4E53-A4A1-9FFABC8116D9}"/>
                </c:ext>
              </c:extLst>
            </c:dLbl>
            <c:dLbl>
              <c:idx val="2"/>
              <c:tx>
                <c:rich>
                  <a:bodyPr/>
                  <a:lstStyle/>
                  <a:p>
                    <a:fld id="{2A7B8A03-A6FE-4B45-AC62-46BBE315A69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17AD-4E53-A4A1-9FFABC8116D9}"/>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7AD-4E53-A4A1-9FFABC8116D9}"/>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7AD-4E53-A4A1-9FFABC8116D9}"/>
                </c:ext>
              </c:extLst>
            </c:dLbl>
            <c:dLbl>
              <c:idx val="5"/>
              <c:tx>
                <c:rich>
                  <a:bodyPr/>
                  <a:lstStyle/>
                  <a:p>
                    <a:fld id="{D675CB56-1A9B-466C-81D6-BB0ED778A47B}"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17AD-4E53-A4A1-9FFABC8116D9}"/>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17AD-4E53-A4A1-9FFABC8116D9}"/>
                </c:ext>
              </c:extLst>
            </c:dLbl>
            <c:dLbl>
              <c:idx val="7"/>
              <c:tx>
                <c:rich>
                  <a:bodyPr/>
                  <a:lstStyle/>
                  <a:p>
                    <a:fld id="{8018513D-3291-4905-A5FE-B19E66C2EA5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17AD-4E53-A4A1-9FFABC8116D9}"/>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17AD-4E53-A4A1-9FFABC8116D9}"/>
                </c:ext>
              </c:extLst>
            </c:dLbl>
            <c:dLbl>
              <c:idx val="9"/>
              <c:tx>
                <c:rich>
                  <a:bodyPr/>
                  <a:lstStyle/>
                  <a:p>
                    <a:fld id="{49F77993-37C0-4A0B-A2D0-EE3C22FC6AD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3-17AD-4E53-A4A1-9FFABC8116D9}"/>
                </c:ext>
              </c:extLst>
            </c:dLbl>
            <c:dLbl>
              <c:idx val="10"/>
              <c:tx>
                <c:rich>
                  <a:bodyPr/>
                  <a:lstStyle/>
                  <a:p>
                    <a:fld id="{3F409790-6DAC-49B0-A3F0-891D073F84C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4-17AD-4E53-A4A1-9FFABC8116D9}"/>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Sheet1!$A$1:$A$11</c:f>
              <c:numCache>
                <c:formatCode>[$-409]mmmm\ d\,\ yyyy;@</c:formatCode>
                <c:ptCount val="11"/>
                <c:pt idx="0">
                  <c:v>42765</c:v>
                </c:pt>
                <c:pt idx="1">
                  <c:v>42772</c:v>
                </c:pt>
                <c:pt idx="2">
                  <c:v>42779</c:v>
                </c:pt>
                <c:pt idx="3">
                  <c:v>42786</c:v>
                </c:pt>
                <c:pt idx="4">
                  <c:v>42793</c:v>
                </c:pt>
                <c:pt idx="5">
                  <c:v>42800</c:v>
                </c:pt>
                <c:pt idx="6">
                  <c:v>42807</c:v>
                </c:pt>
                <c:pt idx="7">
                  <c:v>42814</c:v>
                </c:pt>
                <c:pt idx="8">
                  <c:v>42821</c:v>
                </c:pt>
                <c:pt idx="9">
                  <c:v>42828</c:v>
                </c:pt>
                <c:pt idx="10">
                  <c:v>42835</c:v>
                </c:pt>
              </c:numCache>
            </c:numRef>
          </c:cat>
          <c:val>
            <c:numRef>
              <c:f>Sheet1!$K$1:$K$11</c:f>
              <c:numCache>
                <c:formatCode>General</c:formatCode>
                <c:ptCount val="11"/>
                <c:pt idx="2">
                  <c:v>12</c:v>
                </c:pt>
                <c:pt idx="5">
                  <c:v>12</c:v>
                </c:pt>
                <c:pt idx="7">
                  <c:v>12</c:v>
                </c:pt>
                <c:pt idx="9">
                  <c:v>12</c:v>
                </c:pt>
                <c:pt idx="10">
                  <c:v>12</c:v>
                </c:pt>
              </c:numCache>
            </c:numRef>
          </c:val>
          <c:smooth val="0"/>
          <c:extLst>
            <c:ext xmlns:c15="http://schemas.microsoft.com/office/drawing/2012/chart" uri="{02D57815-91ED-43cb-92C2-25804820EDAC}">
              <c15:datalabelsRange>
                <c15:f>Sheet1!$N$1:$N$11</c15:f>
                <c15:dlblRangeCache>
                  <c:ptCount val="11"/>
                  <c:pt idx="2">
                    <c:v>Quiz 1</c:v>
                  </c:pt>
                  <c:pt idx="5">
                    <c:v>Quiz 2</c:v>
                  </c:pt>
                  <c:pt idx="7">
                    <c:v>Quiz 3</c:v>
                  </c:pt>
                  <c:pt idx="9">
                    <c:v>Quiz 4</c:v>
                  </c:pt>
                  <c:pt idx="10">
                    <c:v>Final Quiz</c:v>
                  </c:pt>
                </c15:dlblRangeCache>
              </c15:datalabelsRange>
            </c:ext>
            <c:ext xmlns:c16="http://schemas.microsoft.com/office/drawing/2014/chart" uri="{C3380CC4-5D6E-409C-BE32-E72D297353CC}">
              <c16:uniqueId val="{00000015-17AD-4E53-A4A1-9FFABC8116D9}"/>
            </c:ext>
          </c:extLst>
        </c:ser>
        <c:ser>
          <c:idx val="10"/>
          <c:order val="10"/>
          <c:spPr>
            <a:ln w="28575" cap="rnd">
              <a:solidFill>
                <a:schemeClr val="accent5">
                  <a:lumMod val="60000"/>
                </a:schemeClr>
              </a:solidFill>
              <a:round/>
            </a:ln>
            <a:effectLst/>
          </c:spPr>
          <c:marker>
            <c:symbol val="square"/>
            <c:size val="5"/>
            <c:spPr>
              <a:solidFill>
                <a:schemeClr val="accent5">
                  <a:lumMod val="60000"/>
                </a:schemeClr>
              </a:solidFill>
              <a:ln w="9525">
                <a:solidFill>
                  <a:schemeClr val="accent5">
                    <a:lumMod val="60000"/>
                  </a:schemeClr>
                </a:solidFill>
              </a:ln>
              <a:effectLst/>
            </c:spPr>
          </c:marker>
          <c:dLbls>
            <c:dLbl>
              <c:idx val="0"/>
              <c:tx>
                <c:strRef>
                  <c:f>Sheet1!$M$1</c:f>
                  <c:strCache>
                    <c:ptCount val="1"/>
                    <c:pt idx="0">
                      <c:v>L1</c:v>
                    </c:pt>
                  </c:strCache>
                </c:strRef>
              </c:tx>
              <c:dLblPos val="t"/>
              <c:showLegendKey val="0"/>
              <c:showVal val="0"/>
              <c:showCatName val="0"/>
              <c:showSerName val="0"/>
              <c:showPercent val="0"/>
              <c:showBubbleSize val="0"/>
              <c:extLst>
                <c:ext xmlns:c15="http://schemas.microsoft.com/office/drawing/2012/chart" uri="{CE6537A1-D6FC-4f65-9D91-7224C49458BB}">
                  <c15:dlblFieldTable>
                    <c15:dlblFTEntry>
                      <c15:txfldGUID>{40DD2CC7-E251-4F97-864B-FAE38D35F096}</c15:txfldGUID>
                      <c15:f>Sheet1!$M$1</c15:f>
                      <c15:dlblFieldTableCache>
                        <c:ptCount val="1"/>
                        <c:pt idx="0">
                          <c:v>L1</c:v>
                        </c:pt>
                      </c15:dlblFieldTableCache>
                    </c15:dlblFTEntry>
                  </c15:dlblFieldTable>
                  <c15:showDataLabelsRange val="1"/>
                </c:ext>
                <c:ext xmlns:c16="http://schemas.microsoft.com/office/drawing/2014/chart" uri="{C3380CC4-5D6E-409C-BE32-E72D297353CC}">
                  <c16:uniqueId val="{00000016-17AD-4E53-A4A1-9FFABC8116D9}"/>
                </c:ext>
              </c:extLst>
            </c:dLbl>
            <c:dLbl>
              <c:idx val="1"/>
              <c:tx>
                <c:rich>
                  <a:bodyPr/>
                  <a:lstStyle/>
                  <a:p>
                    <a:fld id="{8D0ABB09-40F8-4731-BA38-818F01DF00C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7-17AD-4E53-A4A1-9FFABC8116D9}"/>
                </c:ext>
              </c:extLst>
            </c:dLbl>
            <c:dLbl>
              <c:idx val="2"/>
              <c:tx>
                <c:rich>
                  <a:bodyPr/>
                  <a:lstStyle/>
                  <a:p>
                    <a:fld id="{00936374-54DA-417C-8515-CE4320B404F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8-17AD-4E53-A4A1-9FFABC8116D9}"/>
                </c:ext>
              </c:extLst>
            </c:dLbl>
            <c:dLbl>
              <c:idx val="3"/>
              <c:tx>
                <c:rich>
                  <a:bodyPr/>
                  <a:lstStyle/>
                  <a:p>
                    <a:fld id="{B6DF6F27-80A9-4274-A43E-E8E16220EE6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9-17AD-4E53-A4A1-9FFABC8116D9}"/>
                </c:ext>
              </c:extLst>
            </c:dLbl>
            <c:dLbl>
              <c:idx val="4"/>
              <c:tx>
                <c:rich>
                  <a:bodyPr/>
                  <a:lstStyle/>
                  <a:p>
                    <a:fld id="{5D4EDEBA-FD8E-4FB0-A3D4-BAD777F40A5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A-17AD-4E53-A4A1-9FFABC8116D9}"/>
                </c:ext>
              </c:extLst>
            </c:dLbl>
            <c:dLbl>
              <c:idx val="5"/>
              <c:tx>
                <c:rich>
                  <a:bodyPr/>
                  <a:lstStyle/>
                  <a:p>
                    <a:fld id="{77E0D273-59C1-463A-8795-A724FBC67A2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B-17AD-4E53-A4A1-9FFABC8116D9}"/>
                </c:ext>
              </c:extLst>
            </c:dLbl>
            <c:dLbl>
              <c:idx val="6"/>
              <c:tx>
                <c:rich>
                  <a:bodyPr/>
                  <a:lstStyle/>
                  <a:p>
                    <a:fld id="{D9DF181C-7E89-4C92-A439-60BBCE0BA6B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17AD-4E53-A4A1-9FFABC8116D9}"/>
                </c:ext>
              </c:extLst>
            </c:dLbl>
            <c:dLbl>
              <c:idx val="7"/>
              <c:tx>
                <c:rich>
                  <a:bodyPr/>
                  <a:lstStyle/>
                  <a:p>
                    <a:fld id="{A4C59565-8B7A-41EF-8E5B-B60C8219AEA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D-17AD-4E53-A4A1-9FFABC8116D9}"/>
                </c:ext>
              </c:extLst>
            </c:dLbl>
            <c:dLbl>
              <c:idx val="8"/>
              <c:tx>
                <c:rich>
                  <a:bodyPr/>
                  <a:lstStyle/>
                  <a:p>
                    <a:fld id="{D8169669-282E-4797-B984-2CE37B265BA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E-17AD-4E53-A4A1-9FFABC8116D9}"/>
                </c:ext>
              </c:extLst>
            </c:dLbl>
            <c:dLbl>
              <c:idx val="9"/>
              <c:tx>
                <c:rich>
                  <a:bodyPr/>
                  <a:lstStyle/>
                  <a:p>
                    <a:fld id="{1996DB87-7037-4C92-BB23-5D5E9A580B1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F-17AD-4E53-A4A1-9FFABC8116D9}"/>
                </c:ext>
              </c:extLst>
            </c:dLbl>
            <c:dLbl>
              <c:idx val="10"/>
              <c:tx>
                <c:rich>
                  <a:bodyPr/>
                  <a:lstStyle/>
                  <a:p>
                    <a:fld id="{0F539854-9E16-4690-B8BC-A156D5A00BC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0-17AD-4E53-A4A1-9FFABC8116D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numRef>
              <c:f>Sheet1!$A$1:$A$11</c:f>
              <c:numCache>
                <c:formatCode>[$-409]mmmm\ d\,\ yyyy;@</c:formatCode>
                <c:ptCount val="11"/>
                <c:pt idx="0">
                  <c:v>42765</c:v>
                </c:pt>
                <c:pt idx="1">
                  <c:v>42772</c:v>
                </c:pt>
                <c:pt idx="2">
                  <c:v>42779</c:v>
                </c:pt>
                <c:pt idx="3">
                  <c:v>42786</c:v>
                </c:pt>
                <c:pt idx="4">
                  <c:v>42793</c:v>
                </c:pt>
                <c:pt idx="5">
                  <c:v>42800</c:v>
                </c:pt>
                <c:pt idx="6">
                  <c:v>42807</c:v>
                </c:pt>
                <c:pt idx="7">
                  <c:v>42814</c:v>
                </c:pt>
                <c:pt idx="8">
                  <c:v>42821</c:v>
                </c:pt>
                <c:pt idx="9">
                  <c:v>42828</c:v>
                </c:pt>
                <c:pt idx="10">
                  <c:v>42835</c:v>
                </c:pt>
              </c:numCache>
            </c:numRef>
          </c:cat>
          <c:val>
            <c:numRef>
              <c:f>Sheet1!$L$1:$L$11</c:f>
              <c:numCache>
                <c:formatCode>General</c:formatCode>
                <c:ptCount val="11"/>
                <c:pt idx="0">
                  <c:v>0</c:v>
                </c:pt>
                <c:pt idx="1">
                  <c:v>0</c:v>
                </c:pt>
                <c:pt idx="2">
                  <c:v>0</c:v>
                </c:pt>
                <c:pt idx="3">
                  <c:v>0</c:v>
                </c:pt>
                <c:pt idx="4">
                  <c:v>0</c:v>
                </c:pt>
                <c:pt idx="5">
                  <c:v>0</c:v>
                </c:pt>
                <c:pt idx="6">
                  <c:v>0</c:v>
                </c:pt>
                <c:pt idx="7">
                  <c:v>0</c:v>
                </c:pt>
                <c:pt idx="8">
                  <c:v>0</c:v>
                </c:pt>
                <c:pt idx="9">
                  <c:v>0</c:v>
                </c:pt>
                <c:pt idx="10">
                  <c:v>0</c:v>
                </c:pt>
              </c:numCache>
            </c:numRef>
          </c:val>
          <c:smooth val="0"/>
          <c:extLst>
            <c:ext xmlns:c15="http://schemas.microsoft.com/office/drawing/2012/chart" uri="{02D57815-91ED-43cb-92C2-25804820EDAC}">
              <c15:datalabelsRange>
                <c15:f>Sheet1!$M$1:$M$11</c15:f>
                <c15:dlblRangeCache>
                  <c:ptCount val="11"/>
                  <c:pt idx="0">
                    <c:v>L1</c:v>
                  </c:pt>
                  <c:pt idx="1">
                    <c:v>L2</c:v>
                  </c:pt>
                  <c:pt idx="2">
                    <c:v>L3</c:v>
                  </c:pt>
                  <c:pt idx="3">
                    <c:v>HOLIDAY</c:v>
                  </c:pt>
                  <c:pt idx="4">
                    <c:v>L4</c:v>
                  </c:pt>
                  <c:pt idx="5">
                    <c:v>L5</c:v>
                  </c:pt>
                  <c:pt idx="6">
                    <c:v>L6</c:v>
                  </c:pt>
                  <c:pt idx="7">
                    <c:v>L7</c:v>
                  </c:pt>
                  <c:pt idx="8">
                    <c:v>L8</c:v>
                  </c:pt>
                  <c:pt idx="9">
                    <c:v>L9</c:v>
                  </c:pt>
                  <c:pt idx="10">
                    <c:v>PRESENTATIONS</c:v>
                  </c:pt>
                </c15:dlblRangeCache>
              </c15:datalabelsRange>
            </c:ext>
            <c:ext xmlns:c16="http://schemas.microsoft.com/office/drawing/2014/chart" uri="{C3380CC4-5D6E-409C-BE32-E72D297353CC}">
              <c16:uniqueId val="{00000021-17AD-4E53-A4A1-9FFABC8116D9}"/>
            </c:ext>
          </c:extLst>
        </c:ser>
        <c:dLbls>
          <c:showLegendKey val="0"/>
          <c:showVal val="0"/>
          <c:showCatName val="0"/>
          <c:showSerName val="0"/>
          <c:showPercent val="0"/>
          <c:showBubbleSize val="0"/>
        </c:dLbls>
        <c:marker val="1"/>
        <c:smooth val="0"/>
        <c:axId val="118751000"/>
        <c:axId val="118749432"/>
      </c:lineChart>
      <c:dateAx>
        <c:axId val="118751000"/>
        <c:scaling>
          <c:orientation val="minMax"/>
        </c:scaling>
        <c:delete val="0"/>
        <c:axPos val="b"/>
        <c:numFmt formatCode="[$-409]mmmm\ d\,\ yyyy;@" sourceLinked="1"/>
        <c:majorTickMark val="cross"/>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18749432"/>
        <c:crosses val="autoZero"/>
        <c:auto val="1"/>
        <c:lblOffset val="100"/>
        <c:baseTimeUnit val="days"/>
        <c:majorUnit val="7"/>
        <c:majorTimeUnit val="days"/>
        <c:minorUnit val="7"/>
        <c:minorTimeUnit val="days"/>
      </c:dateAx>
      <c:valAx>
        <c:axId val="118749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751000"/>
        <c:crossesAt val="42765"/>
        <c:crossBetween val="midCat"/>
      </c:valAx>
      <c:spPr>
        <a:noFill/>
        <a:ln>
          <a:noFill/>
        </a:ln>
        <a:effectLst/>
      </c:spPr>
    </c:plotArea>
    <c:plotVisOnly val="1"/>
    <c:dispBlanksAs val="gap"/>
    <c:showDLblsOverMax val="0"/>
  </c:chart>
  <c:spPr>
    <a:noFill/>
    <a:ln w="38100">
      <a:solidFill>
        <a:schemeClr val="tx1"/>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6AD9E-D032-4CFE-AB7B-AD694F961503}" type="datetimeFigureOut">
              <a:rPr lang="en-US" smtClean="0"/>
              <a:t>2/6/2017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BB6D4-CC0C-4CA7-9595-8901C429138D}" type="slidenum">
              <a:rPr lang="en-US" smtClean="0"/>
              <a:t>‹#›</a:t>
            </a:fld>
            <a:endParaRPr lang="en-US"/>
          </a:p>
        </p:txBody>
      </p:sp>
    </p:spTree>
    <p:extLst>
      <p:ext uri="{BB962C8B-B14F-4D97-AF65-F5344CB8AC3E}">
        <p14:creationId xmlns:p14="http://schemas.microsoft.com/office/powerpoint/2010/main" val="1361888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96D7D9D-5B08-4892-85B6-77BBAEEAADC2}" type="slidenum">
              <a:rPr lang="en-US" altLang="en-US"/>
              <a:pPr fontAlgn="base">
                <a:spcBef>
                  <a:spcPct val="0"/>
                </a:spcBef>
                <a:spcAft>
                  <a:spcPct val="0"/>
                </a:spcAft>
              </a:pPr>
              <a:t>4</a:t>
            </a:fld>
            <a:endParaRPr lang="en-US" altLang="en-US"/>
          </a:p>
        </p:txBody>
      </p:sp>
    </p:spTree>
    <p:extLst>
      <p:ext uri="{BB962C8B-B14F-4D97-AF65-F5344CB8AC3E}">
        <p14:creationId xmlns:p14="http://schemas.microsoft.com/office/powerpoint/2010/main" val="368234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5BB6D4-CC0C-4CA7-9595-8901C429138D}"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964125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3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cture 1">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Lecture 1: UC Berkeley Ext. COMPSCI X433.6 Introduction to Machine Learning using Python </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2" name="Action Button: Home 1">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4" action="ppaction://hlinksldjump"/>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1</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3133023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Lecture 1</a:t>
            </a:r>
            <a:endParaRPr lang="en-US" dirty="0"/>
          </a:p>
        </p:txBody>
      </p:sp>
      <p:sp>
        <p:nvSpPr>
          <p:cNvPr id="5" name="Footer Placeholder 4"/>
          <p:cNvSpPr>
            <a:spLocks noGrp="1"/>
          </p:cNvSpPr>
          <p:nvPr>
            <p:ph type="ftr" sz="quarter" idx="11"/>
          </p:nvPr>
        </p:nvSpPr>
        <p:spPr/>
        <p:txBody>
          <a:bodyPr/>
          <a:lstStyle/>
          <a:p>
            <a:r>
              <a:rPr lang="en-US" dirty="0"/>
              <a:t>UC Berkeley Ext. COMPSCI X433.6 Introduction to Machine Learning using Python </a:t>
            </a:r>
          </a:p>
        </p:txBody>
      </p:sp>
      <p:sp>
        <p:nvSpPr>
          <p:cNvPr id="6" name="Slide Number Placeholder 5"/>
          <p:cNvSpPr>
            <a:spLocks noGrp="1"/>
          </p:cNvSpPr>
          <p:nvPr>
            <p:ph type="sldNum" sz="quarter" idx="12"/>
          </p:nvPr>
        </p:nvSpPr>
        <p:spPr/>
        <p:txBody>
          <a:bodyPr/>
          <a:lstStyle/>
          <a:p>
            <a:fld id="{9BEBB002-8365-4AEE-B4C0-BFAE220AA7E7}" type="slidenum">
              <a:rPr lang="en-US" smtClean="0"/>
              <a:t>‹#›</a:t>
            </a:fld>
            <a:endParaRPr lang="en-US"/>
          </a:p>
        </p:txBody>
      </p:sp>
    </p:spTree>
    <p:extLst>
      <p:ext uri="{BB962C8B-B14F-4D97-AF65-F5344CB8AC3E}">
        <p14:creationId xmlns:p14="http://schemas.microsoft.com/office/powerpoint/2010/main" val="1919821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Rectangle 2"/>
          <p:cNvSpPr>
            <a:spLocks/>
          </p:cNvSpPr>
          <p:nvPr userDrawn="1"/>
        </p:nvSpPr>
        <p:spPr>
          <a:xfrm>
            <a:off x="0" y="6264275"/>
            <a:ext cx="9144000" cy="411163"/>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marL="684213" lvl="2" eaLnBrk="1" fontAlgn="auto" hangingPunct="1">
              <a:spcBef>
                <a:spcPts val="0"/>
              </a:spcBef>
              <a:spcAft>
                <a:spcPts val="0"/>
              </a:spcAft>
              <a:defRPr/>
            </a:pPr>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eaLnBrk="1" fontAlgn="auto" hangingPunct="1">
              <a:spcBef>
                <a:spcPts val="0"/>
              </a:spcBef>
              <a:spcAft>
                <a:spcPts val="0"/>
              </a:spcAft>
              <a:defRPr/>
            </a:pPr>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4" name="Picture 7"/>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75438"/>
            <a:ext cx="9144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cstate="print">
            <a:extLst>
              <a:ext uri="{28A0092B-C50C-407E-A947-70E740481C1C}">
                <a14:useLocalDpi xmlns:a14="http://schemas.microsoft.com/office/drawing/2010/main" val="0"/>
              </a:ext>
            </a:extLst>
          </a:blip>
          <a:srcRect l="12921" t="6229" r="10550" b="11024"/>
          <a:stretch>
            <a:fillRect/>
          </a:stretch>
        </p:blipFill>
        <p:spPr bwMode="auto">
          <a:xfrm>
            <a:off x="0" y="6145213"/>
            <a:ext cx="684213"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2"/>
          <p:cNvSpPr txBox="1">
            <a:spLocks/>
          </p:cNvSpPr>
          <p:nvPr userDrawn="1"/>
        </p:nvSpPr>
        <p:spPr>
          <a:xfrm>
            <a:off x="6350" y="6675438"/>
            <a:ext cx="9144000" cy="182562"/>
          </a:xfrm>
          <a:prstGeom prst="rect">
            <a:avLst/>
          </a:prstGeom>
          <a:noFill/>
          <a:ln>
            <a:noFill/>
          </a:ln>
        </p:spPr>
        <p:txBody>
          <a:bodyPr tIns="0" bIns="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fontAlgn="auto">
              <a:spcBef>
                <a:spcPts val="0"/>
              </a:spcBef>
              <a:spcAft>
                <a:spcPts val="0"/>
              </a:spcAft>
              <a:defRPr/>
            </a:pPr>
            <a:r>
              <a:rPr lang="en-US" sz="1000" dirty="0">
                <a:solidFill>
                  <a:prstClr val="black"/>
                </a:solidFill>
                <a:latin typeface="Arial" panose="020B0604020202020204" pitchFamily="34" charset="0"/>
                <a:cs typeface="Arial" panose="020B0604020202020204" pitchFamily="34" charset="0"/>
              </a:rPr>
              <a:t>Lectures : UC Berkeley Ext. COMPSCI X433.6 Introduction to Machine Learning using Python </a:t>
            </a:r>
          </a:p>
        </p:txBody>
      </p:sp>
      <p:sp>
        <p:nvSpPr>
          <p:cNvPr id="7" name="Footer Placeholder 2"/>
          <p:cNvSpPr txBox="1">
            <a:spLocks/>
          </p:cNvSpPr>
          <p:nvPr userDrawn="1"/>
        </p:nvSpPr>
        <p:spPr>
          <a:xfrm>
            <a:off x="8686800" y="6675438"/>
            <a:ext cx="457200" cy="182562"/>
          </a:xfrm>
          <a:prstGeom prst="rect">
            <a:avLst/>
          </a:prstGeom>
          <a:noFill/>
          <a:ln>
            <a:noFill/>
          </a:ln>
        </p:spPr>
        <p:txBody>
          <a:bodyPr lIns="0" tIns="0" bIns="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fontAlgn="auto">
              <a:spcBef>
                <a:spcPts val="0"/>
              </a:spcBef>
              <a:spcAft>
                <a:spcPts val="0"/>
              </a:spcAft>
              <a:defRPr/>
            </a:pPr>
            <a:fld id="{DF0F253B-4397-4226-8351-93022130CB72}" type="slidenum">
              <a:rPr lang="en-US" sz="1000" b="1" smtClean="0">
                <a:solidFill>
                  <a:prstClr val="black"/>
                </a:solidFill>
                <a:latin typeface="Arial" panose="020B0604020202020204" pitchFamily="34" charset="0"/>
                <a:cs typeface="Arial" panose="020B0604020202020204" pitchFamily="34" charset="0"/>
              </a:rPr>
              <a:pPr marL="0" lvl="2" algn="r" fontAlgn="auto">
                <a:spcBef>
                  <a:spcPts val="0"/>
                </a:spcBef>
                <a:spcAft>
                  <a:spcPts val="0"/>
                </a:spcAft>
                <a:defRPr/>
              </a:pPr>
              <a:t>‹#›</a:t>
            </a:fld>
            <a:endParaRPr lang="en-US" sz="1000" b="1" dirty="0">
              <a:solidFill>
                <a:prstClr val="black"/>
              </a:solidFill>
              <a:latin typeface="Arial" panose="020B0604020202020204" pitchFamily="34" charset="0"/>
              <a:cs typeface="Arial" panose="020B0604020202020204" pitchFamily="34" charset="0"/>
            </a:endParaRPr>
          </a:p>
        </p:txBody>
      </p:sp>
      <p:sp>
        <p:nvSpPr>
          <p:cNvPr id="8" name="Action Button: Home 11">
            <a:hlinkClick r:id="" action="ppaction://hlinkshowjump?jump=firstslide" highlightClick="1"/>
          </p:cNvPr>
          <p:cNvSpPr/>
          <p:nvPr userDrawn="1"/>
        </p:nvSpPr>
        <p:spPr>
          <a:xfrm>
            <a:off x="8755063" y="5953125"/>
            <a:ext cx="388937" cy="328613"/>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Tree>
    <p:extLst>
      <p:ext uri="{BB962C8B-B14F-4D97-AF65-F5344CB8AC3E}">
        <p14:creationId xmlns:p14="http://schemas.microsoft.com/office/powerpoint/2010/main" val="301245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Lecture 2">
    <p:spTree>
      <p:nvGrpSpPr>
        <p:cNvPr id="1" name=""/>
        <p:cNvGrpSpPr/>
        <p:nvPr/>
      </p:nvGrpSpPr>
      <p:grpSpPr>
        <a:xfrm>
          <a:off x="0" y="0"/>
          <a:ext cx="0" cy="0"/>
          <a:chOff x="0" y="0"/>
          <a:chExt cx="0" cy="0"/>
        </a:xfrm>
      </p:grpSpPr>
      <p:sp>
        <p:nvSpPr>
          <p:cNvPr id="6" name="Rectangle 5"/>
          <p:cNvSpPr>
            <a:spLocks/>
          </p:cNvSpPr>
          <p:nvPr userDrawn="1"/>
        </p:nvSpPr>
        <p:spPr>
          <a:xfrm>
            <a:off x="0"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marL="684213" lvl="2"/>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6675120"/>
            <a:ext cx="9144000" cy="182880"/>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 y="6144547"/>
            <a:ext cx="683580" cy="612559"/>
          </a:xfrm>
          <a:prstGeom prst="rect">
            <a:avLst/>
          </a:prstGeom>
        </p:spPr>
      </p:pic>
      <p:sp>
        <p:nvSpPr>
          <p:cNvPr id="9" name="Footer Placeholder 2"/>
          <p:cNvSpPr txBox="1">
            <a:spLocks/>
          </p:cNvSpPr>
          <p:nvPr userDrawn="1"/>
        </p:nvSpPr>
        <p:spPr>
          <a:xfrm>
            <a:off x="6373" y="6675120"/>
            <a:ext cx="9144000" cy="182880"/>
          </a:xfrm>
          <a:prstGeom prst="rect">
            <a:avLst/>
          </a:prstGeom>
          <a:noFill/>
          <a:ln>
            <a:noFill/>
          </a:ln>
        </p:spPr>
        <p:txBody>
          <a:bodyPr vert="horz" wrap="square" lIns="91440" tIns="0" rIns="91440" bIns="0" rtlCol="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a:r>
              <a:rPr lang="en-US" sz="1000" dirty="0">
                <a:solidFill>
                  <a:prstClr val="black"/>
                </a:solidFill>
                <a:latin typeface="Arial" panose="020B0604020202020204" pitchFamily="34" charset="0"/>
                <a:cs typeface="Arial" panose="020B0604020202020204" pitchFamily="34" charset="0"/>
              </a:rPr>
              <a:t>Lecture 2: UC Berkeley Ext. COMPSCI X433.6 Introduction to Machine Learning using Python </a:t>
            </a:r>
          </a:p>
        </p:txBody>
      </p:sp>
      <p:sp>
        <p:nvSpPr>
          <p:cNvPr id="11" name="Footer Placeholder 2"/>
          <p:cNvSpPr txBox="1">
            <a:spLocks/>
          </p:cNvSpPr>
          <p:nvPr userDrawn="1"/>
        </p:nvSpPr>
        <p:spPr>
          <a:xfrm>
            <a:off x="8686799" y="6675120"/>
            <a:ext cx="457200" cy="182880"/>
          </a:xfrm>
          <a:prstGeom prst="rect">
            <a:avLst/>
          </a:prstGeom>
          <a:noFill/>
          <a:ln>
            <a:noFill/>
          </a:ln>
        </p:spPr>
        <p:txBody>
          <a:bodyPr vert="horz" wrap="square" lIns="0" tIns="0" rIns="91440" bIns="0" rtlCol="0" anchor="ctr">
            <a:noAutofit/>
          </a:bodyP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a:fld id="{3A7DEB84-2C00-4580-8E9A-A4AF74E61FEC}" type="slidenum">
              <a:rPr lang="en-US" sz="1000" b="1" smtClean="0">
                <a:solidFill>
                  <a:prstClr val="black"/>
                </a:solidFill>
                <a:latin typeface="Arial" panose="020B0604020202020204" pitchFamily="34" charset="0"/>
                <a:cs typeface="Arial" panose="020B0604020202020204" pitchFamily="34" charset="0"/>
              </a:rPr>
              <a:pPr marL="0" lvl="2" algn="r"/>
              <a:t>‹#›</a:t>
            </a:fld>
            <a:endParaRPr lang="en-US" sz="1000" b="1" dirty="0">
              <a:solidFill>
                <a:prstClr val="black"/>
              </a:solidFill>
              <a:latin typeface="Arial" panose="020B0604020202020204" pitchFamily="34" charset="0"/>
              <a:cs typeface="Arial" panose="020B0604020202020204" pitchFamily="34" charset="0"/>
            </a:endParaRPr>
          </a:p>
        </p:txBody>
      </p:sp>
      <p:sp>
        <p:nvSpPr>
          <p:cNvPr id="1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0" name="Action Button: Home 9">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hlinkClick r:id="rId4" action="ppaction://hlinksldjump"/>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2</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67824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cture 3">
    <p:spTree>
      <p:nvGrpSpPr>
        <p:cNvPr id="1" name=""/>
        <p:cNvGrpSpPr/>
        <p:nvPr/>
      </p:nvGrpSpPr>
      <p:grpSpPr>
        <a:xfrm>
          <a:off x="0" y="0"/>
          <a:ext cx="0" cy="0"/>
          <a:chOff x="0" y="0"/>
          <a:chExt cx="0" cy="0"/>
        </a:xfrm>
      </p:grpSpPr>
      <p:sp>
        <p:nvSpPr>
          <p:cNvPr id="6" name="Rectangle 5"/>
          <p:cNvSpPr>
            <a:spLocks/>
          </p:cNvSpPr>
          <p:nvPr userDrawn="1"/>
        </p:nvSpPr>
        <p:spPr>
          <a:xfrm>
            <a:off x="0"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marL="684213" lvl="2"/>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6675120"/>
            <a:ext cx="9144000" cy="182880"/>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 y="6144547"/>
            <a:ext cx="683580" cy="612559"/>
          </a:xfrm>
          <a:prstGeom prst="rect">
            <a:avLst/>
          </a:prstGeom>
        </p:spPr>
      </p:pic>
      <p:sp>
        <p:nvSpPr>
          <p:cNvPr id="9" name="Footer Placeholder 2"/>
          <p:cNvSpPr txBox="1">
            <a:spLocks/>
          </p:cNvSpPr>
          <p:nvPr userDrawn="1"/>
        </p:nvSpPr>
        <p:spPr>
          <a:xfrm>
            <a:off x="6373" y="6675120"/>
            <a:ext cx="9144000" cy="182880"/>
          </a:xfrm>
          <a:prstGeom prst="rect">
            <a:avLst/>
          </a:prstGeom>
          <a:noFill/>
          <a:ln>
            <a:noFill/>
          </a:ln>
        </p:spPr>
        <p:txBody>
          <a:bodyPr vert="horz" wrap="square" lIns="91440" tIns="0" rIns="91440" bIns="0" rtlCol="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a:r>
              <a:rPr lang="en-US" sz="1000" dirty="0">
                <a:solidFill>
                  <a:prstClr val="black"/>
                </a:solidFill>
                <a:latin typeface="Arial" panose="020B0604020202020204" pitchFamily="34" charset="0"/>
                <a:cs typeface="Arial" panose="020B0604020202020204" pitchFamily="34" charset="0"/>
              </a:rPr>
              <a:t>Lecture 3: UC Berkeley Ext. COMPSCI X433.6 Introduction to Machine Learning using Python </a:t>
            </a:r>
          </a:p>
        </p:txBody>
      </p:sp>
      <p:sp>
        <p:nvSpPr>
          <p:cNvPr id="11" name="Footer Placeholder 2"/>
          <p:cNvSpPr txBox="1">
            <a:spLocks/>
          </p:cNvSpPr>
          <p:nvPr userDrawn="1"/>
        </p:nvSpPr>
        <p:spPr>
          <a:xfrm>
            <a:off x="8686799" y="6675120"/>
            <a:ext cx="457200" cy="182880"/>
          </a:xfrm>
          <a:prstGeom prst="rect">
            <a:avLst/>
          </a:prstGeom>
          <a:noFill/>
          <a:ln>
            <a:noFill/>
          </a:ln>
        </p:spPr>
        <p:txBody>
          <a:bodyPr vert="horz" wrap="square" lIns="0" tIns="0" rIns="91440" bIns="0" rtlCol="0" anchor="ctr">
            <a:noAutofit/>
          </a:bodyP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a:fld id="{3A7DEB84-2C00-4580-8E9A-A4AF74E61FEC}" type="slidenum">
              <a:rPr lang="en-US" sz="1000" b="1" smtClean="0">
                <a:solidFill>
                  <a:prstClr val="black"/>
                </a:solidFill>
                <a:latin typeface="Arial" panose="020B0604020202020204" pitchFamily="34" charset="0"/>
                <a:cs typeface="Arial" panose="020B0604020202020204" pitchFamily="34" charset="0"/>
              </a:rPr>
              <a:pPr marL="0" lvl="2" algn="r"/>
              <a:t>‹#›</a:t>
            </a:fld>
            <a:endParaRPr lang="en-US" sz="1000" b="1" dirty="0">
              <a:solidFill>
                <a:prstClr val="black"/>
              </a:solidFill>
              <a:latin typeface="Arial" panose="020B0604020202020204" pitchFamily="34" charset="0"/>
              <a:cs typeface="Arial" panose="020B0604020202020204" pitchFamily="34" charset="0"/>
            </a:endParaRPr>
          </a:p>
        </p:txBody>
      </p:sp>
      <p:sp>
        <p:nvSpPr>
          <p:cNvPr id="1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0" name="Action Button: Home 9">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 action="ppaction://noaction"/>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3</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354002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cture 4">
    <p:spTree>
      <p:nvGrpSpPr>
        <p:cNvPr id="1" name=""/>
        <p:cNvGrpSpPr/>
        <p:nvPr/>
      </p:nvGrpSpPr>
      <p:grpSpPr>
        <a:xfrm>
          <a:off x="0" y="0"/>
          <a:ext cx="0" cy="0"/>
          <a:chOff x="0" y="0"/>
          <a:chExt cx="0" cy="0"/>
        </a:xfrm>
      </p:grpSpPr>
      <p:sp>
        <p:nvSpPr>
          <p:cNvPr id="6" name="Rectangle 5"/>
          <p:cNvSpPr>
            <a:spLocks/>
          </p:cNvSpPr>
          <p:nvPr userDrawn="1"/>
        </p:nvSpPr>
        <p:spPr>
          <a:xfrm>
            <a:off x="0"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marL="684213" lvl="2"/>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6675120"/>
            <a:ext cx="9144000" cy="182880"/>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 y="6144547"/>
            <a:ext cx="683580" cy="612559"/>
          </a:xfrm>
          <a:prstGeom prst="rect">
            <a:avLst/>
          </a:prstGeom>
        </p:spPr>
      </p:pic>
      <p:sp>
        <p:nvSpPr>
          <p:cNvPr id="9" name="Footer Placeholder 2"/>
          <p:cNvSpPr txBox="1">
            <a:spLocks/>
          </p:cNvSpPr>
          <p:nvPr userDrawn="1"/>
        </p:nvSpPr>
        <p:spPr>
          <a:xfrm>
            <a:off x="6373" y="6675120"/>
            <a:ext cx="9144000" cy="182880"/>
          </a:xfrm>
          <a:prstGeom prst="rect">
            <a:avLst/>
          </a:prstGeom>
          <a:noFill/>
          <a:ln>
            <a:noFill/>
          </a:ln>
        </p:spPr>
        <p:txBody>
          <a:bodyPr vert="horz" wrap="square" lIns="91440" tIns="0" rIns="91440" bIns="0" rtlCol="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a:r>
              <a:rPr lang="en-US" sz="1000" dirty="0">
                <a:solidFill>
                  <a:prstClr val="black"/>
                </a:solidFill>
                <a:latin typeface="Arial" panose="020B0604020202020204" pitchFamily="34" charset="0"/>
                <a:cs typeface="Arial" panose="020B0604020202020204" pitchFamily="34" charset="0"/>
              </a:rPr>
              <a:t>Lecture 4: UC Berkeley Ext. COMPSCI X433.6 Introduction to Machine Learning using Python </a:t>
            </a:r>
          </a:p>
        </p:txBody>
      </p:sp>
      <p:sp>
        <p:nvSpPr>
          <p:cNvPr id="11" name="Footer Placeholder 2"/>
          <p:cNvSpPr txBox="1">
            <a:spLocks/>
          </p:cNvSpPr>
          <p:nvPr userDrawn="1"/>
        </p:nvSpPr>
        <p:spPr>
          <a:xfrm>
            <a:off x="8686799" y="6675120"/>
            <a:ext cx="457200" cy="182880"/>
          </a:xfrm>
          <a:prstGeom prst="rect">
            <a:avLst/>
          </a:prstGeom>
          <a:noFill/>
          <a:ln>
            <a:noFill/>
          </a:ln>
        </p:spPr>
        <p:txBody>
          <a:bodyPr vert="horz" wrap="square" lIns="0" tIns="0" rIns="91440" bIns="0" rtlCol="0" anchor="ctr">
            <a:noAutofit/>
          </a:bodyP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a:fld id="{3A7DEB84-2C00-4580-8E9A-A4AF74E61FEC}" type="slidenum">
              <a:rPr lang="en-US" sz="1000" b="1" smtClean="0">
                <a:solidFill>
                  <a:prstClr val="black"/>
                </a:solidFill>
                <a:latin typeface="Arial" panose="020B0604020202020204" pitchFamily="34" charset="0"/>
                <a:cs typeface="Arial" panose="020B0604020202020204" pitchFamily="34" charset="0"/>
              </a:rPr>
              <a:pPr marL="0" lvl="2" algn="r"/>
              <a:t>‹#›</a:t>
            </a:fld>
            <a:endParaRPr lang="en-US" sz="1000" b="1" dirty="0">
              <a:solidFill>
                <a:prstClr val="black"/>
              </a:solidFill>
              <a:latin typeface="Arial" panose="020B0604020202020204" pitchFamily="34" charset="0"/>
              <a:cs typeface="Arial" panose="020B0604020202020204" pitchFamily="34" charset="0"/>
            </a:endParaRPr>
          </a:p>
        </p:txBody>
      </p:sp>
      <p:sp>
        <p:nvSpPr>
          <p:cNvPr id="1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0" name="Action Button: Home 9">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 action="ppaction://noaction"/>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3</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417346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cture 5">
    <p:spTree>
      <p:nvGrpSpPr>
        <p:cNvPr id="1" name=""/>
        <p:cNvGrpSpPr/>
        <p:nvPr/>
      </p:nvGrpSpPr>
      <p:grpSpPr>
        <a:xfrm>
          <a:off x="0" y="0"/>
          <a:ext cx="0" cy="0"/>
          <a:chOff x="0" y="0"/>
          <a:chExt cx="0" cy="0"/>
        </a:xfrm>
      </p:grpSpPr>
      <p:sp>
        <p:nvSpPr>
          <p:cNvPr id="6" name="Rectangle 5"/>
          <p:cNvSpPr>
            <a:spLocks/>
          </p:cNvSpPr>
          <p:nvPr userDrawn="1"/>
        </p:nvSpPr>
        <p:spPr>
          <a:xfrm>
            <a:off x="0"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marL="684213" lvl="2"/>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6675120"/>
            <a:ext cx="9144000" cy="182880"/>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 y="6144547"/>
            <a:ext cx="683580" cy="612559"/>
          </a:xfrm>
          <a:prstGeom prst="rect">
            <a:avLst/>
          </a:prstGeom>
        </p:spPr>
      </p:pic>
      <p:sp>
        <p:nvSpPr>
          <p:cNvPr id="9" name="Footer Placeholder 2"/>
          <p:cNvSpPr txBox="1">
            <a:spLocks/>
          </p:cNvSpPr>
          <p:nvPr userDrawn="1"/>
        </p:nvSpPr>
        <p:spPr>
          <a:xfrm>
            <a:off x="6373" y="6675120"/>
            <a:ext cx="9144000" cy="182880"/>
          </a:xfrm>
          <a:prstGeom prst="rect">
            <a:avLst/>
          </a:prstGeom>
          <a:noFill/>
          <a:ln>
            <a:noFill/>
          </a:ln>
        </p:spPr>
        <p:txBody>
          <a:bodyPr vert="horz" wrap="square" lIns="91440" tIns="0" rIns="91440" bIns="0" rtlCol="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a:r>
              <a:rPr lang="en-US" sz="1000" dirty="0">
                <a:solidFill>
                  <a:prstClr val="black"/>
                </a:solidFill>
                <a:latin typeface="Arial" panose="020B0604020202020204" pitchFamily="34" charset="0"/>
                <a:cs typeface="Arial" panose="020B0604020202020204" pitchFamily="34" charset="0"/>
              </a:rPr>
              <a:t>Lecture 5: UC Berkeley Ext. COMPSCI X433.6 Introduction to Machine Learning using Python </a:t>
            </a:r>
          </a:p>
        </p:txBody>
      </p:sp>
      <p:sp>
        <p:nvSpPr>
          <p:cNvPr id="11" name="Footer Placeholder 2"/>
          <p:cNvSpPr txBox="1">
            <a:spLocks/>
          </p:cNvSpPr>
          <p:nvPr userDrawn="1"/>
        </p:nvSpPr>
        <p:spPr>
          <a:xfrm>
            <a:off x="8686799" y="6675120"/>
            <a:ext cx="457200" cy="182880"/>
          </a:xfrm>
          <a:prstGeom prst="rect">
            <a:avLst/>
          </a:prstGeom>
          <a:noFill/>
          <a:ln>
            <a:noFill/>
          </a:ln>
        </p:spPr>
        <p:txBody>
          <a:bodyPr vert="horz" wrap="square" lIns="0" tIns="0" rIns="91440" bIns="0" rtlCol="0" anchor="ctr">
            <a:noAutofit/>
          </a:bodyP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a:fld id="{3A7DEB84-2C00-4580-8E9A-A4AF74E61FEC}" type="slidenum">
              <a:rPr lang="en-US" sz="1000" b="1" smtClean="0">
                <a:solidFill>
                  <a:prstClr val="black"/>
                </a:solidFill>
                <a:latin typeface="Arial" panose="020B0604020202020204" pitchFamily="34" charset="0"/>
                <a:cs typeface="Arial" panose="020B0604020202020204" pitchFamily="34" charset="0"/>
              </a:rPr>
              <a:pPr marL="0" lvl="2" algn="r"/>
              <a:t>‹#›</a:t>
            </a:fld>
            <a:endParaRPr lang="en-US" sz="1000" b="1"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0" name="Action Button: Home 9">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 action="ppaction://noaction"/>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5</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1013445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cture 6">
    <p:spTree>
      <p:nvGrpSpPr>
        <p:cNvPr id="1" name=""/>
        <p:cNvGrpSpPr/>
        <p:nvPr/>
      </p:nvGrpSpPr>
      <p:grpSpPr>
        <a:xfrm>
          <a:off x="0" y="0"/>
          <a:ext cx="0" cy="0"/>
          <a:chOff x="0" y="0"/>
          <a:chExt cx="0" cy="0"/>
        </a:xfrm>
      </p:grpSpPr>
      <p:sp>
        <p:nvSpPr>
          <p:cNvPr id="6" name="Rectangle 5"/>
          <p:cNvSpPr>
            <a:spLocks/>
          </p:cNvSpPr>
          <p:nvPr userDrawn="1"/>
        </p:nvSpPr>
        <p:spPr>
          <a:xfrm>
            <a:off x="0"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marL="684213" lvl="2"/>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6675120"/>
            <a:ext cx="9144000" cy="182880"/>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 y="6144547"/>
            <a:ext cx="683580" cy="612559"/>
          </a:xfrm>
          <a:prstGeom prst="rect">
            <a:avLst/>
          </a:prstGeom>
        </p:spPr>
      </p:pic>
      <p:sp>
        <p:nvSpPr>
          <p:cNvPr id="9" name="Footer Placeholder 2"/>
          <p:cNvSpPr txBox="1">
            <a:spLocks/>
          </p:cNvSpPr>
          <p:nvPr userDrawn="1"/>
        </p:nvSpPr>
        <p:spPr>
          <a:xfrm>
            <a:off x="6373" y="6675120"/>
            <a:ext cx="9144000" cy="182880"/>
          </a:xfrm>
          <a:prstGeom prst="rect">
            <a:avLst/>
          </a:prstGeom>
          <a:noFill/>
          <a:ln>
            <a:noFill/>
          </a:ln>
        </p:spPr>
        <p:txBody>
          <a:bodyPr vert="horz" wrap="square" lIns="91440" tIns="0" rIns="91440" bIns="0" rtlCol="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a:r>
              <a:rPr lang="en-US" sz="1000" dirty="0">
                <a:solidFill>
                  <a:prstClr val="black"/>
                </a:solidFill>
                <a:latin typeface="Arial" panose="020B0604020202020204" pitchFamily="34" charset="0"/>
                <a:cs typeface="Arial" panose="020B0604020202020204" pitchFamily="34" charset="0"/>
              </a:rPr>
              <a:t>Lecture 6: UC Berkeley Ext. COMPSCI X433.6 Introduction to Machine Learning using Python </a:t>
            </a:r>
          </a:p>
        </p:txBody>
      </p:sp>
      <p:sp>
        <p:nvSpPr>
          <p:cNvPr id="11" name="Footer Placeholder 2"/>
          <p:cNvSpPr txBox="1">
            <a:spLocks/>
          </p:cNvSpPr>
          <p:nvPr userDrawn="1"/>
        </p:nvSpPr>
        <p:spPr>
          <a:xfrm>
            <a:off x="8686799" y="6675120"/>
            <a:ext cx="457200" cy="182880"/>
          </a:xfrm>
          <a:prstGeom prst="rect">
            <a:avLst/>
          </a:prstGeom>
          <a:noFill/>
          <a:ln>
            <a:noFill/>
          </a:ln>
        </p:spPr>
        <p:txBody>
          <a:bodyPr vert="horz" wrap="square" lIns="0" tIns="0" rIns="91440" bIns="0" rtlCol="0" anchor="ctr">
            <a:noAutofit/>
          </a:bodyP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a:fld id="{3A7DEB84-2C00-4580-8E9A-A4AF74E61FEC}" type="slidenum">
              <a:rPr lang="en-US" sz="1000" b="1" smtClean="0">
                <a:solidFill>
                  <a:prstClr val="black"/>
                </a:solidFill>
                <a:latin typeface="Arial" panose="020B0604020202020204" pitchFamily="34" charset="0"/>
                <a:cs typeface="Arial" panose="020B0604020202020204" pitchFamily="34" charset="0"/>
              </a:rPr>
              <a:pPr marL="0" lvl="2" algn="r"/>
              <a:t>‹#›</a:t>
            </a:fld>
            <a:endParaRPr lang="en-US" sz="1000" b="1"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0" name="Action Button: Home 9">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 action="ppaction://noaction"/>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6</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3450296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cture 7">
    <p:spTree>
      <p:nvGrpSpPr>
        <p:cNvPr id="1" name=""/>
        <p:cNvGrpSpPr/>
        <p:nvPr/>
      </p:nvGrpSpPr>
      <p:grpSpPr>
        <a:xfrm>
          <a:off x="0" y="0"/>
          <a:ext cx="0" cy="0"/>
          <a:chOff x="0" y="0"/>
          <a:chExt cx="0" cy="0"/>
        </a:xfrm>
      </p:grpSpPr>
      <p:sp>
        <p:nvSpPr>
          <p:cNvPr id="6" name="Rectangle 5"/>
          <p:cNvSpPr>
            <a:spLocks/>
          </p:cNvSpPr>
          <p:nvPr userDrawn="1"/>
        </p:nvSpPr>
        <p:spPr>
          <a:xfrm>
            <a:off x="0"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marL="684213" lvl="2"/>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6675120"/>
            <a:ext cx="9144000" cy="182880"/>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 y="6144547"/>
            <a:ext cx="683580" cy="612559"/>
          </a:xfrm>
          <a:prstGeom prst="rect">
            <a:avLst/>
          </a:prstGeom>
        </p:spPr>
      </p:pic>
      <p:sp>
        <p:nvSpPr>
          <p:cNvPr id="9" name="Footer Placeholder 2"/>
          <p:cNvSpPr txBox="1">
            <a:spLocks/>
          </p:cNvSpPr>
          <p:nvPr userDrawn="1"/>
        </p:nvSpPr>
        <p:spPr>
          <a:xfrm>
            <a:off x="6373" y="6675120"/>
            <a:ext cx="9144000" cy="182880"/>
          </a:xfrm>
          <a:prstGeom prst="rect">
            <a:avLst/>
          </a:prstGeom>
          <a:noFill/>
          <a:ln>
            <a:noFill/>
          </a:ln>
        </p:spPr>
        <p:txBody>
          <a:bodyPr vert="horz" wrap="square" lIns="91440" tIns="0" rIns="91440" bIns="0" rtlCol="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a:r>
              <a:rPr lang="en-US" sz="1000" dirty="0">
                <a:solidFill>
                  <a:prstClr val="black"/>
                </a:solidFill>
                <a:latin typeface="Arial" panose="020B0604020202020204" pitchFamily="34" charset="0"/>
                <a:cs typeface="Arial" panose="020B0604020202020204" pitchFamily="34" charset="0"/>
              </a:rPr>
              <a:t>Lecture 7: UC Berkeley Ext. COMPSCI X433.6 Introduction to Machine Learning using Python </a:t>
            </a:r>
          </a:p>
        </p:txBody>
      </p:sp>
      <p:sp>
        <p:nvSpPr>
          <p:cNvPr id="11" name="Footer Placeholder 2"/>
          <p:cNvSpPr txBox="1">
            <a:spLocks/>
          </p:cNvSpPr>
          <p:nvPr userDrawn="1"/>
        </p:nvSpPr>
        <p:spPr>
          <a:xfrm>
            <a:off x="8686799" y="6675120"/>
            <a:ext cx="457200" cy="182880"/>
          </a:xfrm>
          <a:prstGeom prst="rect">
            <a:avLst/>
          </a:prstGeom>
          <a:noFill/>
          <a:ln>
            <a:noFill/>
          </a:ln>
        </p:spPr>
        <p:txBody>
          <a:bodyPr vert="horz" wrap="square" lIns="0" tIns="0" rIns="91440" bIns="0" rtlCol="0" anchor="ctr">
            <a:noAutofit/>
          </a:bodyP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a:fld id="{3A7DEB84-2C00-4580-8E9A-A4AF74E61FEC}" type="slidenum">
              <a:rPr lang="en-US" sz="1000" b="1" smtClean="0">
                <a:solidFill>
                  <a:prstClr val="black"/>
                </a:solidFill>
                <a:latin typeface="Arial" panose="020B0604020202020204" pitchFamily="34" charset="0"/>
                <a:cs typeface="Arial" panose="020B0604020202020204" pitchFamily="34" charset="0"/>
              </a:rPr>
              <a:pPr marL="0" lvl="2" algn="r"/>
              <a:t>‹#›</a:t>
            </a:fld>
            <a:endParaRPr lang="en-US" sz="1000" b="1"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0" name="Action Button: Home 9">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 action="ppaction://noaction"/>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7</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4200187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cture 8">
    <p:spTree>
      <p:nvGrpSpPr>
        <p:cNvPr id="1" name=""/>
        <p:cNvGrpSpPr/>
        <p:nvPr/>
      </p:nvGrpSpPr>
      <p:grpSpPr>
        <a:xfrm>
          <a:off x="0" y="0"/>
          <a:ext cx="0" cy="0"/>
          <a:chOff x="0" y="0"/>
          <a:chExt cx="0" cy="0"/>
        </a:xfrm>
      </p:grpSpPr>
      <p:sp>
        <p:nvSpPr>
          <p:cNvPr id="6" name="Rectangle 5"/>
          <p:cNvSpPr>
            <a:spLocks/>
          </p:cNvSpPr>
          <p:nvPr userDrawn="1"/>
        </p:nvSpPr>
        <p:spPr>
          <a:xfrm>
            <a:off x="0"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marL="684213" lvl="2"/>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6675120"/>
            <a:ext cx="9144000" cy="182880"/>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 y="6144547"/>
            <a:ext cx="683580" cy="612559"/>
          </a:xfrm>
          <a:prstGeom prst="rect">
            <a:avLst/>
          </a:prstGeom>
        </p:spPr>
      </p:pic>
      <p:sp>
        <p:nvSpPr>
          <p:cNvPr id="9" name="Footer Placeholder 2"/>
          <p:cNvSpPr txBox="1">
            <a:spLocks/>
          </p:cNvSpPr>
          <p:nvPr userDrawn="1"/>
        </p:nvSpPr>
        <p:spPr>
          <a:xfrm>
            <a:off x="6373" y="6675120"/>
            <a:ext cx="9144000" cy="182880"/>
          </a:xfrm>
          <a:prstGeom prst="rect">
            <a:avLst/>
          </a:prstGeom>
          <a:noFill/>
          <a:ln>
            <a:noFill/>
          </a:ln>
        </p:spPr>
        <p:txBody>
          <a:bodyPr vert="horz" wrap="square" lIns="91440" tIns="0" rIns="91440" bIns="0" rtlCol="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a:r>
              <a:rPr lang="en-US" sz="1000" dirty="0">
                <a:solidFill>
                  <a:prstClr val="black"/>
                </a:solidFill>
                <a:latin typeface="Arial" panose="020B0604020202020204" pitchFamily="34" charset="0"/>
                <a:cs typeface="Arial" panose="020B0604020202020204" pitchFamily="34" charset="0"/>
              </a:rPr>
              <a:t>Lecture 8: UC Berkeley Ext. COMPSCI X433.6 Introduction to Machine Learning using Python </a:t>
            </a:r>
          </a:p>
        </p:txBody>
      </p:sp>
      <p:sp>
        <p:nvSpPr>
          <p:cNvPr id="11" name="Footer Placeholder 2"/>
          <p:cNvSpPr txBox="1">
            <a:spLocks/>
          </p:cNvSpPr>
          <p:nvPr userDrawn="1"/>
        </p:nvSpPr>
        <p:spPr>
          <a:xfrm>
            <a:off x="8686799" y="6675120"/>
            <a:ext cx="457200" cy="182880"/>
          </a:xfrm>
          <a:prstGeom prst="rect">
            <a:avLst/>
          </a:prstGeom>
          <a:noFill/>
          <a:ln>
            <a:noFill/>
          </a:ln>
        </p:spPr>
        <p:txBody>
          <a:bodyPr vert="horz" wrap="square" lIns="0" tIns="0" rIns="91440" bIns="0" rtlCol="0" anchor="ctr">
            <a:noAutofit/>
          </a:bodyP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a:fld id="{3A7DEB84-2C00-4580-8E9A-A4AF74E61FEC}" type="slidenum">
              <a:rPr lang="en-US" sz="1000" b="1" smtClean="0">
                <a:solidFill>
                  <a:prstClr val="black"/>
                </a:solidFill>
                <a:latin typeface="Arial" panose="020B0604020202020204" pitchFamily="34" charset="0"/>
                <a:cs typeface="Arial" panose="020B0604020202020204" pitchFamily="34" charset="0"/>
              </a:rPr>
              <a:pPr marL="0" lvl="2" algn="r"/>
              <a:t>‹#›</a:t>
            </a:fld>
            <a:endParaRPr lang="en-US" sz="1000" b="1"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0" name="Action Button: Home 9">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 action="ppaction://noaction"/>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8</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4083952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cture 9">
    <p:spTree>
      <p:nvGrpSpPr>
        <p:cNvPr id="1" name=""/>
        <p:cNvGrpSpPr/>
        <p:nvPr/>
      </p:nvGrpSpPr>
      <p:grpSpPr>
        <a:xfrm>
          <a:off x="0" y="0"/>
          <a:ext cx="0" cy="0"/>
          <a:chOff x="0" y="0"/>
          <a:chExt cx="0" cy="0"/>
        </a:xfrm>
      </p:grpSpPr>
      <p:sp>
        <p:nvSpPr>
          <p:cNvPr id="6" name="Rectangle 5"/>
          <p:cNvSpPr>
            <a:spLocks/>
          </p:cNvSpPr>
          <p:nvPr userDrawn="1"/>
        </p:nvSpPr>
        <p:spPr>
          <a:xfrm>
            <a:off x="0"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p>
            <a:pPr marL="684213" lvl="2"/>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6675120"/>
            <a:ext cx="9144000" cy="182880"/>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 y="6144547"/>
            <a:ext cx="683580" cy="612559"/>
          </a:xfrm>
          <a:prstGeom prst="rect">
            <a:avLst/>
          </a:prstGeom>
        </p:spPr>
      </p:pic>
      <p:sp>
        <p:nvSpPr>
          <p:cNvPr id="9" name="Footer Placeholder 2"/>
          <p:cNvSpPr txBox="1">
            <a:spLocks/>
          </p:cNvSpPr>
          <p:nvPr userDrawn="1"/>
        </p:nvSpPr>
        <p:spPr>
          <a:xfrm>
            <a:off x="6373" y="6675120"/>
            <a:ext cx="9144000" cy="182880"/>
          </a:xfrm>
          <a:prstGeom prst="rect">
            <a:avLst/>
          </a:prstGeom>
          <a:noFill/>
          <a:ln>
            <a:noFill/>
          </a:ln>
        </p:spPr>
        <p:txBody>
          <a:bodyPr vert="horz" wrap="square" lIns="91440" tIns="0" rIns="91440" bIns="0" rtlCol="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a:r>
              <a:rPr lang="en-US" sz="1000" dirty="0">
                <a:solidFill>
                  <a:prstClr val="black"/>
                </a:solidFill>
                <a:latin typeface="Arial" panose="020B0604020202020204" pitchFamily="34" charset="0"/>
                <a:cs typeface="Arial" panose="020B0604020202020204" pitchFamily="34" charset="0"/>
              </a:rPr>
              <a:t>Lecture 9: UC Berkeley Ext. COMPSCI X433.6 Introduction to Machine Learning using Python </a:t>
            </a:r>
          </a:p>
        </p:txBody>
      </p:sp>
      <p:sp>
        <p:nvSpPr>
          <p:cNvPr id="11" name="Footer Placeholder 2"/>
          <p:cNvSpPr txBox="1">
            <a:spLocks/>
          </p:cNvSpPr>
          <p:nvPr userDrawn="1"/>
        </p:nvSpPr>
        <p:spPr>
          <a:xfrm>
            <a:off x="8686799" y="6675120"/>
            <a:ext cx="457200" cy="182880"/>
          </a:xfrm>
          <a:prstGeom prst="rect">
            <a:avLst/>
          </a:prstGeom>
          <a:noFill/>
          <a:ln>
            <a:noFill/>
          </a:ln>
        </p:spPr>
        <p:txBody>
          <a:bodyPr vert="horz" wrap="square" lIns="0" tIns="0" rIns="91440" bIns="0" rtlCol="0" anchor="ctr">
            <a:noAutofit/>
          </a:bodyP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a:fld id="{3A7DEB84-2C00-4580-8E9A-A4AF74E61FEC}" type="slidenum">
              <a:rPr lang="en-US" sz="1000" b="1" smtClean="0">
                <a:solidFill>
                  <a:prstClr val="black"/>
                </a:solidFill>
                <a:latin typeface="Arial" panose="020B0604020202020204" pitchFamily="34" charset="0"/>
                <a:cs typeface="Arial" panose="020B0604020202020204" pitchFamily="34" charset="0"/>
              </a:rPr>
              <a:pPr marL="0" lvl="2" algn="r"/>
              <a:t>‹#›</a:t>
            </a:fld>
            <a:endParaRPr lang="en-US" sz="1000" b="1"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0" name="Action Button: Home 9">
            <a:hlinkClick r:id="" action="ppaction://hlinkshowjump?jump=firstslide" highlightClick="1"/>
          </p:cNvPr>
          <p:cNvSpPr/>
          <p:nvPr userDrawn="1"/>
        </p:nvSpPr>
        <p:spPr>
          <a:xfrm>
            <a:off x="8754635" y="5952921"/>
            <a:ext cx="389365" cy="328474"/>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hlinkClick r:id="" action="ppaction://noaction"/>
          </p:cNvPr>
          <p:cNvSpPr txBox="1"/>
          <p:nvPr userDrawn="1"/>
        </p:nvSpPr>
        <p:spPr>
          <a:xfrm>
            <a:off x="8105136" y="5952921"/>
            <a:ext cx="643125" cy="338554"/>
          </a:xfrm>
          <a:prstGeom prst="rect">
            <a:avLst/>
          </a:prstGeom>
          <a:solidFill>
            <a:srgbClr val="303030"/>
          </a:solidFill>
          <a:ln>
            <a:noFill/>
          </a:ln>
        </p:spPr>
        <p:txBody>
          <a:bodyPr wrap="none" rtlCol="0">
            <a:noAutofit/>
          </a:bodyPr>
          <a:lstStyle/>
          <a:p>
            <a:r>
              <a:rPr lang="en-US" sz="800" b="1" kern="1200" dirty="0">
                <a:solidFill>
                  <a:schemeClr val="lt1"/>
                </a:solidFill>
                <a:latin typeface="Arial" panose="020B0604020202020204" pitchFamily="34" charset="0"/>
                <a:ea typeface="+mn-ea"/>
                <a:cs typeface="Arial" panose="020B0604020202020204" pitchFamily="34" charset="0"/>
              </a:rPr>
              <a:t>Lecture 9</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Tree>
    <p:extLst>
      <p:ext uri="{BB962C8B-B14F-4D97-AF65-F5344CB8AC3E}">
        <p14:creationId xmlns:p14="http://schemas.microsoft.com/office/powerpoint/2010/main" val="3991661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Lecture 1</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UC Berkeley Ext. COMPSCI X433.6 Introduction to Machine Learning using Python </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EBB002-8365-4AEE-B4C0-BFAE220AA7E7}" type="slidenum">
              <a:rPr lang="en-US" smtClean="0"/>
              <a:t>‹#›</a:t>
            </a:fld>
            <a:endParaRPr lang="en-US"/>
          </a:p>
        </p:txBody>
      </p:sp>
    </p:spTree>
    <p:extLst>
      <p:ext uri="{BB962C8B-B14F-4D97-AF65-F5344CB8AC3E}">
        <p14:creationId xmlns:p14="http://schemas.microsoft.com/office/powerpoint/2010/main" val="3742419730"/>
      </p:ext>
    </p:extLst>
  </p:cSld>
  <p:clrMap bg1="lt1" tx1="dk1" bg2="lt2" tx2="dk2" accent1="accent1" accent2="accent2" accent3="accent3" accent4="accent4" accent5="accent5" accent6="accent6" hlink="hlink" folHlink="folHlink"/>
  <p:sldLayoutIdLst>
    <p:sldLayoutId id="2147483742" r:id="rId1"/>
    <p:sldLayoutId id="2147483923" r:id="rId2"/>
    <p:sldLayoutId id="2147483872" r:id="rId3"/>
    <p:sldLayoutId id="2147483925" r:id="rId4"/>
    <p:sldLayoutId id="2147483873" r:id="rId5"/>
    <p:sldLayoutId id="2147483874" r:id="rId6"/>
    <p:sldLayoutId id="2147483875" r:id="rId7"/>
    <p:sldLayoutId id="2147483876" r:id="rId8"/>
    <p:sldLayoutId id="2147483877" r:id="rId9"/>
    <p:sldLayoutId id="2147483922" r:id="rId10"/>
    <p:sldLayoutId id="2147483924"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5.xml"/><Relationship Id="rId18" Type="http://schemas.openxmlformats.org/officeDocument/2006/relationships/slide" Target="slide20.xml"/><Relationship Id="rId26" Type="http://schemas.openxmlformats.org/officeDocument/2006/relationships/slide" Target="slide28.xml"/><Relationship Id="rId3" Type="http://schemas.openxmlformats.org/officeDocument/2006/relationships/slide" Target="slide5.xml"/><Relationship Id="rId21" Type="http://schemas.openxmlformats.org/officeDocument/2006/relationships/slide" Target="slide23.xml"/><Relationship Id="rId7" Type="http://schemas.openxmlformats.org/officeDocument/2006/relationships/slide" Target="slide9.xml"/><Relationship Id="rId12" Type="http://schemas.openxmlformats.org/officeDocument/2006/relationships/slide" Target="slide14.xml"/><Relationship Id="rId17" Type="http://schemas.openxmlformats.org/officeDocument/2006/relationships/slide" Target="slide19.xml"/><Relationship Id="rId25" Type="http://schemas.openxmlformats.org/officeDocument/2006/relationships/slide" Target="slide27.xml"/><Relationship Id="rId2" Type="http://schemas.openxmlformats.org/officeDocument/2006/relationships/slide" Target="slide4.xml"/><Relationship Id="rId16" Type="http://schemas.openxmlformats.org/officeDocument/2006/relationships/slide" Target="slide18.xml"/><Relationship Id="rId20" Type="http://schemas.openxmlformats.org/officeDocument/2006/relationships/slide" Target="slide22.xml"/><Relationship Id="rId29" Type="http://schemas.openxmlformats.org/officeDocument/2006/relationships/slide" Target="slide31.xml"/><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3.xml"/><Relationship Id="rId24" Type="http://schemas.openxmlformats.org/officeDocument/2006/relationships/slide" Target="slide26.xml"/><Relationship Id="rId5" Type="http://schemas.openxmlformats.org/officeDocument/2006/relationships/slide" Target="slide7.xml"/><Relationship Id="rId15" Type="http://schemas.openxmlformats.org/officeDocument/2006/relationships/slide" Target="slide17.xml"/><Relationship Id="rId23" Type="http://schemas.openxmlformats.org/officeDocument/2006/relationships/slide" Target="slide25.xml"/><Relationship Id="rId28" Type="http://schemas.openxmlformats.org/officeDocument/2006/relationships/slide" Target="slide30.xml"/><Relationship Id="rId10" Type="http://schemas.openxmlformats.org/officeDocument/2006/relationships/slide" Target="slide12.xml"/><Relationship Id="rId19" Type="http://schemas.openxmlformats.org/officeDocument/2006/relationships/slide" Target="slide21.xml"/><Relationship Id="rId31" Type="http://schemas.openxmlformats.org/officeDocument/2006/relationships/slide" Target="slide33.xml"/><Relationship Id="rId4" Type="http://schemas.openxmlformats.org/officeDocument/2006/relationships/slide" Target="slide6.xml"/><Relationship Id="rId9" Type="http://schemas.openxmlformats.org/officeDocument/2006/relationships/slide" Target="slide11.xml"/><Relationship Id="rId14" Type="http://schemas.openxmlformats.org/officeDocument/2006/relationships/slide" Target="slide16.xml"/><Relationship Id="rId22" Type="http://schemas.openxmlformats.org/officeDocument/2006/relationships/slide" Target="slide24.xml"/><Relationship Id="rId27" Type="http://schemas.openxmlformats.org/officeDocument/2006/relationships/slide" Target="slide29.xml"/><Relationship Id="rId30" Type="http://schemas.openxmlformats.org/officeDocument/2006/relationships/slide" Target="slide32.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46.xml"/><Relationship Id="rId18" Type="http://schemas.openxmlformats.org/officeDocument/2006/relationships/slide" Target="slide51.xml"/><Relationship Id="rId3" Type="http://schemas.openxmlformats.org/officeDocument/2006/relationships/slide" Target="slide36.xml"/><Relationship Id="rId21" Type="http://schemas.openxmlformats.org/officeDocument/2006/relationships/slide" Target="slide54.xml"/><Relationship Id="rId7" Type="http://schemas.openxmlformats.org/officeDocument/2006/relationships/slide" Target="slide40.xml"/><Relationship Id="rId12" Type="http://schemas.openxmlformats.org/officeDocument/2006/relationships/slide" Target="slide45.xml"/><Relationship Id="rId17" Type="http://schemas.openxmlformats.org/officeDocument/2006/relationships/slide" Target="slide50.xml"/><Relationship Id="rId2" Type="http://schemas.openxmlformats.org/officeDocument/2006/relationships/slide" Target="slide35.xml"/><Relationship Id="rId16" Type="http://schemas.openxmlformats.org/officeDocument/2006/relationships/slide" Target="slide49.xml"/><Relationship Id="rId20"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39.xml"/><Relationship Id="rId11" Type="http://schemas.openxmlformats.org/officeDocument/2006/relationships/slide" Target="slide44.xml"/><Relationship Id="rId5" Type="http://schemas.openxmlformats.org/officeDocument/2006/relationships/slide" Target="slide38.xml"/><Relationship Id="rId15" Type="http://schemas.openxmlformats.org/officeDocument/2006/relationships/slide" Target="slide48.xml"/><Relationship Id="rId23" Type="http://schemas.openxmlformats.org/officeDocument/2006/relationships/slide" Target="slide56.xml"/><Relationship Id="rId10" Type="http://schemas.openxmlformats.org/officeDocument/2006/relationships/slide" Target="slide43.xml"/><Relationship Id="rId19" Type="http://schemas.openxmlformats.org/officeDocument/2006/relationships/slide" Target="slide52.xml"/><Relationship Id="rId4" Type="http://schemas.openxmlformats.org/officeDocument/2006/relationships/slide" Target="slide37.xml"/><Relationship Id="rId9" Type="http://schemas.openxmlformats.org/officeDocument/2006/relationships/slide" Target="slide42.xml"/><Relationship Id="rId14" Type="http://schemas.openxmlformats.org/officeDocument/2006/relationships/slide" Target="slide47.xml"/><Relationship Id="rId22" Type="http://schemas.openxmlformats.org/officeDocument/2006/relationships/slide" Target="slide55.xml"/></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99.png"/><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4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310.png"/><Relationship Id="rId5" Type="http://schemas.openxmlformats.org/officeDocument/2006/relationships/image" Target="NULL"/><Relationship Id="rId10" Type="http://schemas.openxmlformats.org/officeDocument/2006/relationships/image" Target="../media/image300.png"/><Relationship Id="rId4" Type="http://schemas.openxmlformats.org/officeDocument/2006/relationships/image" Target="NULL"/><Relationship Id="rId9" Type="http://schemas.openxmlformats.org/officeDocument/2006/relationships/image" Target="../media/image291.png"/></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990.png"/></Relationships>
</file>

<file path=ppt/slides/_rels/slide5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680.png"/><Relationship Id="rId7" Type="http://schemas.openxmlformats.org/officeDocument/2006/relationships/image" Target="../media/image141.png"/><Relationship Id="rId2" Type="http://schemas.openxmlformats.org/officeDocument/2006/relationships/image" Target="../media/image671.png"/><Relationship Id="rId1" Type="http://schemas.openxmlformats.org/officeDocument/2006/relationships/slideLayout" Target="../slideLayouts/slideLayout2.xml"/><Relationship Id="rId6" Type="http://schemas.openxmlformats.org/officeDocument/2006/relationships/image" Target="../media/image712.png"/><Relationship Id="rId5" Type="http://schemas.openxmlformats.org/officeDocument/2006/relationships/image" Target="../media/image700.png"/><Relationship Id="rId10" Type="http://schemas.openxmlformats.org/officeDocument/2006/relationships/image" Target="../media/image144.png"/><Relationship Id="rId4" Type="http://schemas.openxmlformats.org/officeDocument/2006/relationships/image" Target="../media/image690.png"/><Relationship Id="rId9" Type="http://schemas.openxmlformats.org/officeDocument/2006/relationships/image" Target="../media/image1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z="2400"/>
              <a:t>COMPSCI X433.6  Introduction to Machine Learning using Python</a:t>
            </a:r>
          </a:p>
        </p:txBody>
      </p:sp>
      <p:sp>
        <p:nvSpPr>
          <p:cNvPr id="11267" name="Text Placeholder 2"/>
          <p:cNvSpPr>
            <a:spLocks noGrp="1"/>
          </p:cNvSpPr>
          <p:nvPr>
            <p:ph type="body" idx="4294967295"/>
          </p:nvPr>
        </p:nvSpPr>
        <p:spPr bwMode="auto">
          <a:xfrm>
            <a:off x="0" y="1282700"/>
            <a:ext cx="7886700" cy="344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600" dirty="0">
                <a:hlinkClick r:id="rId2" action="ppaction://hlinksldjump"/>
              </a:rPr>
              <a:t>Lecture 1: What is machine learning?</a:t>
            </a:r>
            <a:endParaRPr lang="en-US" altLang="en-US" sz="1600" dirty="0"/>
          </a:p>
          <a:p>
            <a:r>
              <a:rPr lang="en-US" altLang="en-US" sz="1600" dirty="0">
                <a:hlinkClick r:id="rId3" action="ppaction://hlinksldjump"/>
              </a:rPr>
              <a:t>Lecture 2: Is the Gaussian probability density function boring?</a:t>
            </a:r>
            <a:endParaRPr lang="en-US" altLang="en-US" sz="1600" dirty="0"/>
          </a:p>
          <a:p>
            <a:r>
              <a:rPr lang="en-US" altLang="en-US" sz="1600" dirty="0"/>
              <a:t>Lecture 3: Principal Component Analysis</a:t>
            </a:r>
          </a:p>
          <a:p>
            <a:r>
              <a:rPr lang="en-US" altLang="en-US" sz="1600" dirty="0"/>
              <a:t>Lecture 4: Principal Component Analysis (more details)</a:t>
            </a:r>
          </a:p>
          <a:p>
            <a:r>
              <a:rPr lang="en-US" altLang="en-US" sz="1600" dirty="0"/>
              <a:t>Lecture 5: Linear Classifiers</a:t>
            </a:r>
          </a:p>
          <a:p>
            <a:r>
              <a:rPr lang="en-US" altLang="en-US" sz="1600" dirty="0"/>
              <a:t>Lecture 6: Decision Trees</a:t>
            </a:r>
          </a:p>
          <a:p>
            <a:r>
              <a:rPr lang="en-US" altLang="en-US" sz="1600" dirty="0"/>
              <a:t>Lecture 7: Data Mining</a:t>
            </a:r>
          </a:p>
          <a:p>
            <a:r>
              <a:rPr lang="en-US" altLang="en-US" sz="1600" dirty="0"/>
              <a:t>Lecture 8: Neural Networks</a:t>
            </a:r>
          </a:p>
          <a:p>
            <a:r>
              <a:rPr lang="en-US" altLang="en-US" sz="1600" dirty="0"/>
              <a:t>Lecture 9: Ensemble Classifiers / Context-Dependent Classification</a:t>
            </a:r>
          </a:p>
          <a:p>
            <a:r>
              <a:rPr lang="en-US" altLang="en-US" sz="1600" dirty="0"/>
              <a:t>Lecture 10: Team Project Presentations</a:t>
            </a:r>
          </a:p>
        </p:txBody>
      </p:sp>
    </p:spTree>
    <p:extLst>
      <p:ext uri="{BB962C8B-B14F-4D97-AF65-F5344CB8AC3E}">
        <p14:creationId xmlns:p14="http://schemas.microsoft.com/office/powerpoint/2010/main" val="986011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 y="555625"/>
            <a:ext cx="9059863"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5" y="555625"/>
            <a:ext cx="9059863"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25" y="555625"/>
            <a:ext cx="9059863"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6562725" y="2886075"/>
            <a:ext cx="568325" cy="277813"/>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1" fontAlgn="auto" hangingPunct="1">
              <a:spcBef>
                <a:spcPts val="0"/>
              </a:spcBef>
              <a:spcAft>
                <a:spcPts val="0"/>
              </a:spcAft>
              <a:defRPr/>
            </a:pPr>
            <a:r>
              <a:rPr lang="en-US" sz="1200" dirty="0">
                <a:solidFill>
                  <a:srgbClr val="FF0000"/>
                </a:solidFill>
              </a:rPr>
              <a:t>Query</a:t>
            </a:r>
          </a:p>
        </p:txBody>
      </p:sp>
      <p:sp>
        <p:nvSpPr>
          <p:cNvPr id="13" name="Rectangle 12"/>
          <p:cNvSpPr/>
          <p:nvPr/>
        </p:nvSpPr>
        <p:spPr>
          <a:xfrm>
            <a:off x="7623175" y="2886075"/>
            <a:ext cx="822325" cy="277813"/>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1" fontAlgn="auto" hangingPunct="1">
              <a:spcBef>
                <a:spcPts val="0"/>
              </a:spcBef>
              <a:spcAft>
                <a:spcPts val="0"/>
              </a:spcAft>
              <a:defRPr/>
            </a:pPr>
            <a:r>
              <a:rPr lang="en-US" sz="1200" dirty="0">
                <a:solidFill>
                  <a:srgbClr val="FF0000"/>
                </a:solidFill>
              </a:rPr>
              <a:t>Prediction</a:t>
            </a:r>
          </a:p>
        </p:txBody>
      </p:sp>
      <p:cxnSp>
        <p:nvCxnSpPr>
          <p:cNvPr id="5" name="Elbow Connector 4"/>
          <p:cNvCxnSpPr>
            <a:stCxn id="13" idx="3"/>
          </p:cNvCxnSpPr>
          <p:nvPr/>
        </p:nvCxnSpPr>
        <p:spPr>
          <a:xfrm flipH="1">
            <a:off x="8150225" y="3024188"/>
            <a:ext cx="295275" cy="793750"/>
          </a:xfrm>
          <a:prstGeom prst="bentConnector3">
            <a:avLst>
              <a:gd name="adj1" fmla="val -773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96938" y="3746500"/>
            <a:ext cx="6640512" cy="14128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endParaRPr lang="en-US" i="1" dirty="0">
              <a:solidFill>
                <a:schemeClr val="tx1"/>
              </a:solidFill>
            </a:endParaRPr>
          </a:p>
        </p:txBody>
      </p:sp>
      <p:cxnSp>
        <p:nvCxnSpPr>
          <p:cNvPr id="19" name="Straight Arrow Connector 18"/>
          <p:cNvCxnSpPr>
            <a:stCxn id="12" idx="2"/>
          </p:cNvCxnSpPr>
          <p:nvPr/>
        </p:nvCxnSpPr>
        <p:spPr>
          <a:xfrm>
            <a:off x="6846888" y="3163888"/>
            <a:ext cx="0" cy="5921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6938" y="5927725"/>
            <a:ext cx="4302125" cy="277813"/>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1" fontAlgn="auto" hangingPunct="1">
              <a:spcBef>
                <a:spcPts val="0"/>
              </a:spcBef>
              <a:spcAft>
                <a:spcPts val="0"/>
              </a:spcAft>
              <a:defRPr/>
            </a:pPr>
            <a:r>
              <a:rPr lang="en-US" sz="1200" dirty="0">
                <a:solidFill>
                  <a:srgbClr val="FF0000"/>
                </a:solidFill>
              </a:rPr>
              <a:t>The algorithm retrieves feature vectors similar to the query vector</a:t>
            </a:r>
          </a:p>
        </p:txBody>
      </p:sp>
      <p:sp>
        <p:nvSpPr>
          <p:cNvPr id="21" name="Left Brace 20"/>
          <p:cNvSpPr/>
          <p:nvPr/>
        </p:nvSpPr>
        <p:spPr>
          <a:xfrm>
            <a:off x="692150" y="3906838"/>
            <a:ext cx="304800" cy="1370012"/>
          </a:xfrm>
          <a:prstGeom prst="leftBrace">
            <a:avLst>
              <a:gd name="adj1" fmla="val 71969"/>
              <a:gd name="adj2"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cxnSp>
        <p:nvCxnSpPr>
          <p:cNvPr id="23" name="Elbow Connector 22"/>
          <p:cNvCxnSpPr>
            <a:stCxn id="20" idx="1"/>
            <a:endCxn id="21" idx="1"/>
          </p:cNvCxnSpPr>
          <p:nvPr/>
        </p:nvCxnSpPr>
        <p:spPr>
          <a:xfrm rot="10800000">
            <a:off x="692150" y="4591050"/>
            <a:ext cx="204788" cy="1474788"/>
          </a:xfrm>
          <a:prstGeom prst="bentConnector3">
            <a:avLst>
              <a:gd name="adj1" fmla="val 21210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17" name="Title 1"/>
          <p:cNvSpPr>
            <a:spLocks noGrp="1"/>
          </p:cNvSpPr>
          <p:nvPr>
            <p:ph type="title"/>
          </p:nvPr>
        </p:nvSpPr>
        <p:spPr/>
        <p:txBody>
          <a:bodyPr/>
          <a:lstStyle/>
          <a:p>
            <a:r>
              <a:rPr lang="en-US" altLang="en-US" sz="2400"/>
              <a:t>Meet your first (ridiculously simple) classifier</a:t>
            </a:r>
            <a:endParaRPr lang="en-US" altLang="en-US"/>
          </a:p>
        </p:txBody>
      </p:sp>
    </p:spTree>
    <p:extLst>
      <p:ext uri="{BB962C8B-B14F-4D97-AF65-F5344CB8AC3E}">
        <p14:creationId xmlns:p14="http://schemas.microsoft.com/office/powerpoint/2010/main" val="17117347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a:spLocks noChangeArrowheads="1"/>
          </p:cNvSpPr>
          <p:nvPr/>
        </p:nvSpPr>
        <p:spPr bwMode="auto">
          <a:xfrm>
            <a:off x="838200" y="849313"/>
            <a:ext cx="74676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buFont typeface="Calibri Light" panose="020F0302020204030204" pitchFamily="34" charset="0"/>
              <a:buAutoNum type="arabicPeriod"/>
            </a:pPr>
            <a:r>
              <a:rPr lang="en-US" altLang="en-US" sz="2000"/>
              <a:t>User inputs a correctly formed feature vector. [User “queries.”]</a:t>
            </a:r>
          </a:p>
          <a:p>
            <a:pPr eaLnBrk="1" hangingPunct="1">
              <a:buFont typeface="Calibri Light" panose="020F0302020204030204" pitchFamily="34" charset="0"/>
              <a:buAutoNum type="arabicPeriod"/>
            </a:pPr>
            <a:r>
              <a:rPr lang="en-US" altLang="en-US" sz="2000"/>
              <a:t>The algorithm searches the training set and retrieves the subset of feature vectors </a:t>
            </a:r>
            <a:r>
              <a:rPr lang="en-US" altLang="en-US" sz="2000" b="1" i="1"/>
              <a:t>similar</a:t>
            </a:r>
            <a:r>
              <a:rPr lang="en-US" altLang="en-US" sz="2000"/>
              <a:t> to the input feature vector.</a:t>
            </a:r>
          </a:p>
          <a:p>
            <a:pPr lvl="2" eaLnBrk="1" hangingPunct="1"/>
            <a:r>
              <a:rPr lang="en-US" altLang="en-US" sz="2000"/>
              <a:t>Similar: Falling within a small radius </a:t>
            </a:r>
            <a:r>
              <a:rPr lang="en-US" altLang="en-US" sz="2000" i="1">
                <a:latin typeface="Times New Roman" panose="02020603050405020304" pitchFamily="18" charset="0"/>
                <a:cs typeface="Times New Roman" panose="02020603050405020304" pitchFamily="18" charset="0"/>
              </a:rPr>
              <a:t>r</a:t>
            </a:r>
            <a:r>
              <a:rPr lang="en-US" altLang="en-US" sz="2000"/>
              <a:t> of the input feature vector.</a:t>
            </a:r>
          </a:p>
          <a:p>
            <a:pPr eaLnBrk="1" hangingPunct="1">
              <a:buFont typeface="Calibri Light" panose="020F0302020204030204" pitchFamily="34" charset="0"/>
              <a:buAutoNum type="arabicPeriod"/>
            </a:pPr>
            <a:r>
              <a:rPr lang="en-US" altLang="en-US" sz="2000"/>
              <a:t>The algorithm assigns the class label of the input feature vector to the commonest of the class labels associated with the feature vectors of the subset.</a:t>
            </a:r>
          </a:p>
        </p:txBody>
      </p:sp>
      <p:sp>
        <p:nvSpPr>
          <p:cNvPr id="7" name="TextBox 6"/>
          <p:cNvSpPr>
            <a:spLocks noChangeArrowheads="1"/>
          </p:cNvSpPr>
          <p:nvPr/>
        </p:nvSpPr>
        <p:spPr bwMode="auto">
          <a:xfrm>
            <a:off x="838200" y="3729038"/>
            <a:ext cx="7467600" cy="1592262"/>
          </a:xfrm>
          <a:prstGeom prst="roundRect">
            <a:avLst>
              <a:gd name="adj" fmla="val 29991"/>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t>We do not need to wait for a query and then start searching for similar feature vectors! We can be prepared, i.e. break up the entire input feature vector space into small regions and, within each region, store the number of feature vectors by class.</a:t>
            </a:r>
          </a:p>
        </p:txBody>
      </p:sp>
      <p:sp>
        <p:nvSpPr>
          <p:cNvPr id="8" name="TextBox 7"/>
          <p:cNvSpPr>
            <a:spLocks noChangeArrowheads="1"/>
          </p:cNvSpPr>
          <p:nvPr/>
        </p:nvSpPr>
        <p:spPr bwMode="auto">
          <a:xfrm>
            <a:off x="3519488" y="5521325"/>
            <a:ext cx="2105025" cy="579438"/>
          </a:xfrm>
          <a:prstGeom prst="roundRect">
            <a:avLst>
              <a:gd name="adj" fmla="val 41204"/>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800"/>
              <a:t>Histograms!</a:t>
            </a:r>
          </a:p>
        </p:txBody>
      </p:sp>
      <p:sp>
        <p:nvSpPr>
          <p:cNvPr id="22533" name="Title 1"/>
          <p:cNvSpPr>
            <a:spLocks noGrp="1"/>
          </p:cNvSpPr>
          <p:nvPr>
            <p:ph type="title"/>
          </p:nvPr>
        </p:nvSpPr>
        <p:spPr/>
        <p:txBody>
          <a:bodyPr/>
          <a:lstStyle/>
          <a:p>
            <a:r>
              <a:rPr lang="en-US" altLang="en-US" sz="2400"/>
              <a:t>An abstract look at the first classifier. </a:t>
            </a:r>
            <a:r>
              <a:rPr lang="en-US" altLang="en-US" sz="2400" i="1"/>
              <a:t>How does it work?</a:t>
            </a:r>
            <a:endParaRPr lang="en-US" altLang="en-US"/>
          </a:p>
        </p:txBody>
      </p:sp>
    </p:spTree>
    <p:extLst>
      <p:ext uri="{BB962C8B-B14F-4D97-AF65-F5344CB8AC3E}">
        <p14:creationId xmlns:p14="http://schemas.microsoft.com/office/powerpoint/2010/main" val="1680124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838200" y="1497013"/>
            <a:ext cx="74676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2800"/>
              <a:t>Empirical observation: Men are taller than women</a:t>
            </a:r>
          </a:p>
          <a:p>
            <a:pPr eaLnBrk="1" hangingPunct="1">
              <a:buFont typeface="Arial" panose="020B0604020202020204" pitchFamily="34" charset="0"/>
              <a:buChar char="•"/>
            </a:pPr>
            <a:r>
              <a:rPr lang="en-US" altLang="en-US" sz="2800"/>
              <a:t>Question: Can we design a classifier to “recognize” the gender given the height?</a:t>
            </a:r>
          </a:p>
          <a:p>
            <a:pPr lvl="2" eaLnBrk="1" hangingPunct="1"/>
            <a:r>
              <a:rPr lang="en-US" altLang="en-US" sz="2800"/>
              <a:t>What do we need to get started?</a:t>
            </a:r>
          </a:p>
          <a:p>
            <a:pPr lvl="2" eaLnBrk="1" hangingPunct="1"/>
            <a:r>
              <a:rPr lang="en-US" altLang="en-US" sz="2800"/>
              <a:t>How do we proceed to build the classifier?</a:t>
            </a:r>
          </a:p>
          <a:p>
            <a:pPr lvl="2" eaLnBrk="1" hangingPunct="1"/>
            <a:r>
              <a:rPr lang="en-US" altLang="en-US" sz="2800"/>
              <a:t>How do we use the classifier?</a:t>
            </a:r>
          </a:p>
          <a:p>
            <a:pPr eaLnBrk="1" hangingPunct="1">
              <a:buFont typeface="Arial" panose="020B0604020202020204" pitchFamily="34" charset="0"/>
              <a:buChar char="•"/>
            </a:pPr>
            <a:r>
              <a:rPr lang="en-US" altLang="en-US" sz="2800"/>
              <a:t>Would such a classifier be accurate? What must be done to increase the accuracy?</a:t>
            </a:r>
          </a:p>
        </p:txBody>
      </p:sp>
      <p:sp>
        <p:nvSpPr>
          <p:cNvPr id="23555" name="Title 1"/>
          <p:cNvSpPr>
            <a:spLocks noGrp="1"/>
          </p:cNvSpPr>
          <p:nvPr>
            <p:ph type="title"/>
          </p:nvPr>
        </p:nvSpPr>
        <p:spPr/>
        <p:txBody>
          <a:bodyPr/>
          <a:lstStyle/>
          <a:p>
            <a:r>
              <a:rPr lang="en-US" altLang="en-US" sz="2400">
                <a:solidFill>
                  <a:srgbClr val="000000"/>
                </a:solidFill>
              </a:rPr>
              <a:t>Practical Motivation: An example from biometrics</a:t>
            </a:r>
            <a:endParaRPr lang="en-US" altLang="en-US"/>
          </a:p>
        </p:txBody>
      </p:sp>
      <p:sp>
        <p:nvSpPr>
          <p:cNvPr id="4" name="Rectangle 3"/>
          <p:cNvSpPr/>
          <p:nvPr/>
        </p:nvSpPr>
        <p:spPr>
          <a:xfrm>
            <a:off x="4170363" y="5626100"/>
            <a:ext cx="4614862" cy="46037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eaLnBrk="1" fontAlgn="auto" hangingPunct="1">
              <a:spcBef>
                <a:spcPts val="0"/>
              </a:spcBef>
              <a:spcAft>
                <a:spcPts val="0"/>
              </a:spcAft>
              <a:defRPr/>
            </a:pPr>
            <a:r>
              <a:rPr lang="en-US" sz="1200" dirty="0">
                <a:solidFill>
                  <a:srgbClr val="FF0000"/>
                </a:solidFill>
              </a:rPr>
              <a:t>Note: This is not merely a textbook exercise. Biometric systems used in security and authentication actually use the concepts described here.</a:t>
            </a:r>
          </a:p>
        </p:txBody>
      </p:sp>
    </p:spTree>
    <p:extLst>
      <p:ext uri="{BB962C8B-B14F-4D97-AF65-F5344CB8AC3E}">
        <p14:creationId xmlns:p14="http://schemas.microsoft.com/office/powerpoint/2010/main" val="570200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p:cNvGrpSpPr>
          <p:nvPr/>
        </p:nvGrpSpPr>
        <p:grpSpPr bwMode="auto">
          <a:xfrm>
            <a:off x="1827213" y="598488"/>
            <a:ext cx="6475412" cy="5654675"/>
            <a:chOff x="1826897" y="598129"/>
            <a:chExt cx="6476121" cy="5655204"/>
          </a:xfrm>
        </p:grpSpPr>
        <p:pic>
          <p:nvPicPr>
            <p:cNvPr id="2458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6897" y="598129"/>
              <a:ext cx="6476121" cy="565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2785852" y="2239758"/>
              <a:ext cx="1935374" cy="27625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1" fontAlgn="auto" hangingPunct="1">
                <a:spcBef>
                  <a:spcPts val="0"/>
                </a:spcBef>
                <a:spcAft>
                  <a:spcPts val="0"/>
                </a:spcAft>
                <a:defRPr/>
              </a:pPr>
              <a:r>
                <a:rPr lang="en-US" sz="1200" dirty="0">
                  <a:solidFill>
                    <a:srgbClr val="FF0000"/>
                  </a:solidFill>
                </a:rPr>
                <a:t>How many 67 inch females?</a:t>
              </a:r>
            </a:p>
          </p:txBody>
        </p:sp>
      </p:grpSp>
      <p:grpSp>
        <p:nvGrpSpPr>
          <p:cNvPr id="13" name="Group 12"/>
          <p:cNvGrpSpPr>
            <a:grpSpLocks/>
          </p:cNvGrpSpPr>
          <p:nvPr/>
        </p:nvGrpSpPr>
        <p:grpSpPr bwMode="auto">
          <a:xfrm>
            <a:off x="1827213" y="593725"/>
            <a:ext cx="6475412" cy="5656263"/>
            <a:chOff x="1686949" y="598129"/>
            <a:chExt cx="6476121" cy="5655204"/>
          </a:xfrm>
        </p:grpSpPr>
        <p:pic>
          <p:nvPicPr>
            <p:cNvPr id="2458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6949" y="598129"/>
              <a:ext cx="6476121" cy="565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2755453" y="2226599"/>
              <a:ext cx="1816299" cy="2777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eaLnBrk="1" fontAlgn="auto" hangingPunct="1">
                <a:spcBef>
                  <a:spcPts val="0"/>
                </a:spcBef>
                <a:spcAft>
                  <a:spcPts val="0"/>
                </a:spcAft>
                <a:defRPr/>
              </a:pPr>
              <a:r>
                <a:rPr lang="en-US" sz="1200" dirty="0">
                  <a:solidFill>
                    <a:srgbClr val="FF0000"/>
                  </a:solidFill>
                </a:rPr>
                <a:t>How many 67 inch males?</a:t>
              </a:r>
            </a:p>
          </p:txBody>
        </p:sp>
      </p:grpSp>
      <p:grpSp>
        <p:nvGrpSpPr>
          <p:cNvPr id="14" name="Group 13"/>
          <p:cNvGrpSpPr>
            <a:grpSpLocks/>
          </p:cNvGrpSpPr>
          <p:nvPr/>
        </p:nvGrpSpPr>
        <p:grpSpPr bwMode="auto">
          <a:xfrm>
            <a:off x="1827213" y="598488"/>
            <a:ext cx="6480175" cy="5657850"/>
            <a:chOff x="2039961" y="601789"/>
            <a:chExt cx="6480312" cy="5658864"/>
          </a:xfrm>
        </p:grpSpPr>
        <p:pic>
          <p:nvPicPr>
            <p:cNvPr id="2458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39961" y="601789"/>
              <a:ext cx="6480312" cy="565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033757" y="2151467"/>
              <a:ext cx="1911390" cy="46045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eaLnBrk="1" fontAlgn="auto" hangingPunct="1">
                <a:spcBef>
                  <a:spcPts val="0"/>
                </a:spcBef>
                <a:spcAft>
                  <a:spcPts val="0"/>
                </a:spcAft>
                <a:defRPr/>
              </a:pPr>
              <a:r>
                <a:rPr lang="en-US" sz="1200" dirty="0">
                  <a:solidFill>
                    <a:srgbClr val="FF0000"/>
                  </a:solidFill>
                </a:rPr>
                <a:t>What is the probability of a 67 inch person being male?</a:t>
              </a:r>
            </a:p>
          </p:txBody>
        </p:sp>
      </p:grpSp>
      <p:sp>
        <p:nvSpPr>
          <p:cNvPr id="16" name="Rectangle 15"/>
          <p:cNvSpPr/>
          <p:nvPr/>
        </p:nvSpPr>
        <p:spPr>
          <a:xfrm>
            <a:off x="458788" y="5880100"/>
            <a:ext cx="6081712" cy="36988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1200" dirty="0">
                <a:solidFill>
                  <a:schemeClr val="tx1"/>
                </a:solidFill>
              </a:rPr>
              <a:t>*To be rigorous, this question should read like “What is the count of females having height between 65 and 68 inches?” Same goes for other questions here.</a:t>
            </a:r>
          </a:p>
        </p:txBody>
      </p:sp>
      <p:sp>
        <p:nvSpPr>
          <p:cNvPr id="24582" name="Title 1"/>
          <p:cNvSpPr>
            <a:spLocks noGrp="1"/>
          </p:cNvSpPr>
          <p:nvPr>
            <p:ph type="title"/>
          </p:nvPr>
        </p:nvSpPr>
        <p:spPr/>
        <p:txBody>
          <a:bodyPr/>
          <a:lstStyle/>
          <a:p>
            <a:r>
              <a:rPr lang="en-US" altLang="en-US" sz="2400">
                <a:solidFill>
                  <a:srgbClr val="000000"/>
                </a:solidFill>
              </a:rPr>
              <a:t>Practical Motivation: </a:t>
            </a:r>
            <a:r>
              <a:rPr lang="en-US" altLang="en-US" sz="2400"/>
              <a:t>An example from biometrics. </a:t>
            </a:r>
            <a:r>
              <a:rPr lang="en-US" altLang="en-US"/>
              <a:t>Histograms.</a:t>
            </a:r>
          </a:p>
        </p:txBody>
      </p:sp>
    </p:spTree>
    <p:extLst>
      <p:ext uri="{BB962C8B-B14F-4D97-AF65-F5344CB8AC3E}">
        <p14:creationId xmlns:p14="http://schemas.microsoft.com/office/powerpoint/2010/main" val="3668228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Rot="1" noChangeAspect="1" noMove="1" noResize="1" noEditPoints="1" noAdjustHandles="1" noChangeArrowheads="1" noChangeShapeType="1" noTextEdit="1"/>
          </p:cNvSpPr>
          <p:nvPr/>
        </p:nvSpPr>
        <p:spPr>
          <a:xfrm>
            <a:off x="838295" y="1130887"/>
            <a:ext cx="7467408" cy="3046988"/>
          </a:xfrm>
          <a:prstGeom prst="rect">
            <a:avLst/>
          </a:prstGeom>
          <a:blipFill rotWithShape="0">
            <a:blip r:embed="rId2"/>
            <a:stretch>
              <a:fillRect l="-1144" t="-1603" r="-163" b="-3808"/>
            </a:stretch>
          </a:blipFill>
        </p:spPr>
        <p:txBody>
          <a:bodyPr/>
          <a:lstStyle/>
          <a:p>
            <a:r>
              <a:rPr lang="en-US">
                <a:noFill/>
              </a:rPr>
              <a:t> </a:t>
            </a:r>
          </a:p>
        </p:txBody>
      </p:sp>
      <p:grpSp>
        <p:nvGrpSpPr>
          <p:cNvPr id="19" name="Group 18"/>
          <p:cNvGrpSpPr>
            <a:grpSpLocks/>
          </p:cNvGrpSpPr>
          <p:nvPr/>
        </p:nvGrpSpPr>
        <p:grpSpPr bwMode="auto">
          <a:xfrm>
            <a:off x="1214438" y="4597400"/>
            <a:ext cx="2273300" cy="935038"/>
            <a:chOff x="1214975" y="4091593"/>
            <a:chExt cx="2272276" cy="935567"/>
          </a:xfrm>
        </p:grpSpPr>
        <p:sp>
          <p:nvSpPr>
            <p:cNvPr id="9" name="Rectangle 8"/>
            <p:cNvSpPr>
              <a:spLocks noRot="1" noChangeAspect="1" noMove="1" noResize="1" noEditPoints="1" noAdjustHandles="1" noChangeArrowheads="1" noChangeShapeType="1" noTextEdit="1"/>
            </p:cNvSpPr>
            <p:nvPr/>
          </p:nvSpPr>
          <p:spPr>
            <a:xfrm>
              <a:off x="1214975" y="4359321"/>
              <a:ext cx="953530" cy="400110"/>
            </a:xfrm>
            <a:prstGeom prst="rect">
              <a:avLst/>
            </a:prstGeom>
            <a:blipFill rotWithShape="0">
              <a:blip r:embed="rId3"/>
              <a:stretch>
                <a:fillRect/>
              </a:stretch>
            </a:blipFill>
          </p:spPr>
          <p:txBody>
            <a:bodyPr/>
            <a:lstStyle/>
            <a:p>
              <a:r>
                <a:rPr lang="en-US">
                  <a:noFill/>
                </a:rPr>
                <a:t> </a:t>
              </a:r>
            </a:p>
          </p:txBody>
        </p:sp>
        <p:sp>
          <p:nvSpPr>
            <p:cNvPr id="10" name="Rectangle 9"/>
            <p:cNvSpPr>
              <a:spLocks noRot="1" noChangeAspect="1" noMove="1" noResize="1" noEditPoints="1" noAdjustHandles="1" noChangeArrowheads="1" noChangeShapeType="1" noTextEdit="1"/>
            </p:cNvSpPr>
            <p:nvPr/>
          </p:nvSpPr>
          <p:spPr>
            <a:xfrm>
              <a:off x="2579951" y="4359321"/>
              <a:ext cx="907300" cy="400110"/>
            </a:xfrm>
            <a:prstGeom prst="rect">
              <a:avLst/>
            </a:prstGeom>
            <a:blipFill rotWithShape="0">
              <a:blip r:embed="rId4"/>
              <a:stretch>
                <a:fillRect/>
              </a:stretch>
            </a:blipFill>
          </p:spPr>
          <p:txBody>
            <a:bodyPr/>
            <a:lstStyle/>
            <a:p>
              <a:r>
                <a:rPr lang="en-US">
                  <a:noFill/>
                </a:rPr>
                <a:t> </a:t>
              </a:r>
            </a:p>
          </p:txBody>
        </p:sp>
        <p:grpSp>
          <p:nvGrpSpPr>
            <p:cNvPr id="25609" name="Group 17"/>
            <p:cNvGrpSpPr>
              <a:grpSpLocks/>
            </p:cNvGrpSpPr>
            <p:nvPr/>
          </p:nvGrpSpPr>
          <p:grpSpPr bwMode="auto">
            <a:xfrm>
              <a:off x="2170909" y="4091593"/>
              <a:ext cx="404278" cy="935567"/>
              <a:chOff x="2170909" y="4091593"/>
              <a:chExt cx="404278" cy="935567"/>
            </a:xfrm>
          </p:grpSpPr>
          <p:sp>
            <p:nvSpPr>
              <p:cNvPr id="25610" name="Rectangle 10"/>
              <p:cNvSpPr>
                <a:spLocks noChangeArrowheads="1"/>
              </p:cNvSpPr>
              <p:nvPr/>
            </p:nvSpPr>
            <p:spPr bwMode="auto">
              <a:xfrm>
                <a:off x="2216595" y="4270079"/>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t>&gt;</a:t>
                </a:r>
              </a:p>
            </p:txBody>
          </p:sp>
          <p:sp>
            <p:nvSpPr>
              <p:cNvPr id="25611" name="Rectangle 11"/>
              <p:cNvSpPr>
                <a:spLocks noChangeArrowheads="1"/>
              </p:cNvSpPr>
              <p:nvPr/>
            </p:nvSpPr>
            <p:spPr bwMode="auto">
              <a:xfrm>
                <a:off x="2216595" y="4448565"/>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t>&lt;</a:t>
                </a:r>
              </a:p>
            </p:txBody>
          </p:sp>
          <p:sp>
            <p:nvSpPr>
              <p:cNvPr id="25612" name="Rectangle 12"/>
              <p:cNvSpPr>
                <a:spLocks noChangeArrowheads="1"/>
              </p:cNvSpPr>
              <p:nvPr/>
            </p:nvSpPr>
            <p:spPr bwMode="auto">
              <a:xfrm>
                <a:off x="2170909" y="4091593"/>
                <a:ext cx="4042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t>M</a:t>
                </a:r>
              </a:p>
            </p:txBody>
          </p:sp>
          <p:sp>
            <p:nvSpPr>
              <p:cNvPr id="25613" name="Rectangle 13"/>
              <p:cNvSpPr>
                <a:spLocks noChangeArrowheads="1"/>
              </p:cNvSpPr>
              <p:nvPr/>
            </p:nvSpPr>
            <p:spPr bwMode="auto">
              <a:xfrm>
                <a:off x="2221404" y="4627050"/>
                <a:ext cx="303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t>F</a:t>
                </a:r>
              </a:p>
            </p:txBody>
          </p:sp>
        </p:grpSp>
      </p:grpSp>
      <p:sp>
        <p:nvSpPr>
          <p:cNvPr id="17" name="TextBox 16"/>
          <p:cNvSpPr txBox="1"/>
          <p:nvPr/>
        </p:nvSpPr>
        <p:spPr>
          <a:xfrm>
            <a:off x="4252913" y="4411663"/>
            <a:ext cx="4678362" cy="1476375"/>
          </a:xfrm>
          <a:prstGeom prst="rect">
            <a:avLst/>
          </a:prstGeom>
          <a:noFill/>
        </p:spPr>
        <p:txBody>
          <a:bodyPr>
            <a:spAutoFit/>
          </a:bodyPr>
          <a:lstStyle/>
          <a:p>
            <a:pPr eaLnBrk="1" fontAlgn="auto" hangingPunct="1">
              <a:spcBef>
                <a:spcPts val="0"/>
              </a:spcBef>
              <a:spcAft>
                <a:spcPts val="0"/>
              </a:spcAft>
              <a:defRPr/>
            </a:pPr>
            <a:r>
              <a:rPr lang="en-US" dirty="0">
                <a:latin typeface="+mn-lt"/>
              </a:rPr>
              <a:t>Effectively we have implemented</a:t>
            </a:r>
          </a:p>
          <a:p>
            <a:pPr marL="457200" indent="-111125" eaLnBrk="1" fontAlgn="auto" hangingPunct="1">
              <a:spcBef>
                <a:spcPts val="0"/>
              </a:spcBef>
              <a:spcAft>
                <a:spcPts val="0"/>
              </a:spcAft>
              <a:buFont typeface="Arial" panose="020B0604020202020204" pitchFamily="34" charset="0"/>
              <a:buChar char="•"/>
              <a:defRPr/>
            </a:pPr>
            <a:r>
              <a:rPr lang="en-US" dirty="0">
                <a:latin typeface="+mn-lt"/>
              </a:rPr>
              <a:t>Search and retrieval of training feature vectors similar to the input feature vector</a:t>
            </a:r>
          </a:p>
          <a:p>
            <a:pPr marL="457200" indent="-111125" eaLnBrk="1" fontAlgn="auto" hangingPunct="1">
              <a:spcBef>
                <a:spcPts val="0"/>
              </a:spcBef>
              <a:spcAft>
                <a:spcPts val="0"/>
              </a:spcAft>
              <a:buFont typeface="Arial" panose="020B0604020202020204" pitchFamily="34" charset="0"/>
              <a:buChar char="•"/>
              <a:defRPr/>
            </a:pPr>
            <a:r>
              <a:rPr lang="en-US" dirty="0">
                <a:latin typeface="+mn-lt"/>
              </a:rPr>
              <a:t>Assignment of class to the </a:t>
            </a:r>
            <a:r>
              <a:rPr lang="en-US" b="1" u="sng" dirty="0">
                <a:latin typeface="+mn-lt"/>
              </a:rPr>
              <a:t>commonest</a:t>
            </a:r>
            <a:r>
              <a:rPr lang="en-US" dirty="0">
                <a:latin typeface="+mn-lt"/>
              </a:rPr>
              <a:t> of the class labels.</a:t>
            </a:r>
          </a:p>
        </p:txBody>
      </p:sp>
      <p:sp>
        <p:nvSpPr>
          <p:cNvPr id="15" name="Rectangle 14"/>
          <p:cNvSpPr>
            <a:spLocks noRot="1" noChangeAspect="1" noMove="1" noResize="1" noEditPoints="1" noAdjustHandles="1" noChangeArrowheads="1" noChangeShapeType="1" noTextEdit="1"/>
          </p:cNvSpPr>
          <p:nvPr/>
        </p:nvSpPr>
        <p:spPr>
          <a:xfrm>
            <a:off x="5824469" y="3003874"/>
            <a:ext cx="3106467" cy="672172"/>
          </a:xfrm>
          <a:prstGeom prst="rect">
            <a:avLst/>
          </a:prstGeom>
          <a:blipFill rotWithShape="0">
            <a:blip r:embed="rId5"/>
            <a:stretch>
              <a:fillRect b="-6250"/>
            </a:stretch>
          </a:blipFill>
          <a:ln>
            <a:solidFill>
              <a:schemeClr val="tx1"/>
            </a:solidFill>
          </a:ln>
        </p:spPr>
        <p:txBody>
          <a:bodyPr/>
          <a:lstStyle/>
          <a:p>
            <a:r>
              <a:rPr lang="en-US">
                <a:noFill/>
              </a:rPr>
              <a:t> </a:t>
            </a:r>
          </a:p>
        </p:txBody>
      </p:sp>
      <p:sp>
        <p:nvSpPr>
          <p:cNvPr id="25606" name="Title 1"/>
          <p:cNvSpPr>
            <a:spLocks noGrp="1"/>
          </p:cNvSpPr>
          <p:nvPr>
            <p:ph type="title"/>
          </p:nvPr>
        </p:nvSpPr>
        <p:spPr/>
        <p:txBody>
          <a:bodyPr/>
          <a:lstStyle/>
          <a:p>
            <a:r>
              <a:rPr lang="en-US" altLang="en-US"/>
              <a:t>Relevance of histograms for classification</a:t>
            </a:r>
          </a:p>
        </p:txBody>
      </p:sp>
    </p:spTree>
    <p:extLst>
      <p:ext uri="{BB962C8B-B14F-4D97-AF65-F5344CB8AC3E}">
        <p14:creationId xmlns:p14="http://schemas.microsoft.com/office/powerpoint/2010/main" val="209844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500"/>
                                        <p:tgtEl>
                                          <p:spTgt spid="17">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Effect transition="in" filter="fade">
                                      <p:cBhvr>
                                        <p:cTn id="19" dur="500"/>
                                        <p:tgtEl>
                                          <p:spTgt spid="17">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xEl>
                                              <p:pRg st="2" end="2"/>
                                            </p:txEl>
                                          </p:spTgt>
                                        </p:tgtEl>
                                        <p:attrNameLst>
                                          <p:attrName>style.visibility</p:attrName>
                                        </p:attrNameLst>
                                      </p:cBhvr>
                                      <p:to>
                                        <p:strVal val="visible"/>
                                      </p:to>
                                    </p:set>
                                    <p:animEffect transition="in" filter="fade">
                                      <p:cBhvr>
                                        <p:cTn id="24"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29550" y="5386388"/>
            <a:ext cx="1314450" cy="86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6627"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1375" y="596900"/>
            <a:ext cx="6669088" cy="425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flipV="1">
            <a:off x="4545013" y="4160838"/>
            <a:ext cx="0" cy="3381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a:grpSpLocks/>
          </p:cNvGrpSpPr>
          <p:nvPr/>
        </p:nvGrpSpPr>
        <p:grpSpPr bwMode="auto">
          <a:xfrm>
            <a:off x="4527550" y="611188"/>
            <a:ext cx="3916363" cy="1377950"/>
            <a:chOff x="4720537" y="1888110"/>
            <a:chExt cx="3916331" cy="1378326"/>
          </a:xfrm>
        </p:grpSpPr>
        <p:cxnSp>
          <p:nvCxnSpPr>
            <p:cNvPr id="14" name="Straight Arrow Connector 13"/>
            <p:cNvCxnSpPr>
              <a:stCxn id="26638" idx="1"/>
            </p:cNvCxnSpPr>
            <p:nvPr/>
          </p:nvCxnSpPr>
          <p:spPr>
            <a:xfrm flipH="1">
              <a:off x="4720537" y="2212048"/>
              <a:ext cx="1792273" cy="1054388"/>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26638" name="TextBox 16"/>
            <p:cNvSpPr txBox="1">
              <a:spLocks noChangeArrowheads="1"/>
            </p:cNvSpPr>
            <p:nvPr/>
          </p:nvSpPr>
          <p:spPr bwMode="auto">
            <a:xfrm>
              <a:off x="6512825" y="1888110"/>
              <a:ext cx="2124043" cy="646331"/>
            </a:xfrm>
            <a:prstGeom prst="rect">
              <a:avLst/>
            </a:prstGeom>
            <a:noFill/>
            <a:ln w="38100">
              <a:solidFill>
                <a:srgbClr val="FFC0C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672 Female teachers</a:t>
              </a:r>
            </a:p>
            <a:p>
              <a:pPr eaLnBrk="1" hangingPunct="1"/>
              <a:r>
                <a:rPr lang="en-US" altLang="en-US"/>
                <a:t>with height 67”</a:t>
              </a:r>
            </a:p>
          </p:txBody>
        </p:sp>
      </p:grpSp>
      <p:grpSp>
        <p:nvGrpSpPr>
          <p:cNvPr id="28" name="Group 27"/>
          <p:cNvGrpSpPr>
            <a:grpSpLocks/>
          </p:cNvGrpSpPr>
          <p:nvPr/>
        </p:nvGrpSpPr>
        <p:grpSpPr bwMode="auto">
          <a:xfrm>
            <a:off x="4545013" y="1827213"/>
            <a:ext cx="3681412" cy="1839912"/>
            <a:chOff x="4714043" y="1160423"/>
            <a:chExt cx="3681492" cy="1838586"/>
          </a:xfrm>
        </p:grpSpPr>
        <p:cxnSp>
          <p:nvCxnSpPr>
            <p:cNvPr id="29" name="Straight Arrow Connector 28"/>
            <p:cNvCxnSpPr>
              <a:stCxn id="26636" idx="1"/>
            </p:cNvCxnSpPr>
            <p:nvPr/>
          </p:nvCxnSpPr>
          <p:spPr>
            <a:xfrm flipH="1">
              <a:off x="4714043" y="1484040"/>
              <a:ext cx="1762163" cy="1514969"/>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26636" name="TextBox 29"/>
            <p:cNvSpPr txBox="1">
              <a:spLocks noChangeArrowheads="1"/>
            </p:cNvSpPr>
            <p:nvPr/>
          </p:nvSpPr>
          <p:spPr bwMode="auto">
            <a:xfrm>
              <a:off x="6476484" y="1160423"/>
              <a:ext cx="1919051" cy="646331"/>
            </a:xfrm>
            <a:prstGeom prst="rect">
              <a:avLst/>
            </a:prstGeom>
            <a:noFill/>
            <a:ln w="38100">
              <a:solidFill>
                <a:srgbClr val="808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151 Male teachers</a:t>
              </a:r>
            </a:p>
            <a:p>
              <a:pPr eaLnBrk="1" hangingPunct="1"/>
              <a:r>
                <a:rPr lang="en-US" altLang="en-US"/>
                <a:t>with height 67”</a:t>
              </a:r>
            </a:p>
          </p:txBody>
        </p:sp>
      </p:grpSp>
      <p:sp>
        <p:nvSpPr>
          <p:cNvPr id="34" name="TextBox 33"/>
          <p:cNvSpPr txBox="1">
            <a:spLocks noChangeArrowheads="1"/>
          </p:cNvSpPr>
          <p:nvPr/>
        </p:nvSpPr>
        <p:spPr bwMode="auto">
          <a:xfrm>
            <a:off x="550863" y="4872038"/>
            <a:ext cx="80422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If we are asked to guess the gender of a new 67” teacher, we would refer to the above regular histogram and decide the gender based on the following two computed probabilities:</a:t>
            </a:r>
          </a:p>
          <a:p>
            <a:pPr eaLnBrk="1" hangingPunct="1"/>
            <a:endParaRPr lang="en-US" altLang="en-US" sz="1400"/>
          </a:p>
          <a:p>
            <a:pPr eaLnBrk="1" hangingPunct="1"/>
            <a:r>
              <a:rPr lang="en-US" altLang="en-US" sz="1400"/>
              <a:t>Probability of being female, given h=67”</a:t>
            </a:r>
          </a:p>
          <a:p>
            <a:pPr eaLnBrk="1" hangingPunct="1"/>
            <a:endParaRPr lang="en-US" altLang="en-US" sz="1400"/>
          </a:p>
          <a:p>
            <a:pPr eaLnBrk="1" hangingPunct="1"/>
            <a:r>
              <a:rPr lang="en-US" altLang="en-US" sz="1400"/>
              <a:t>Probability of being male, given h=67”</a:t>
            </a:r>
          </a:p>
        </p:txBody>
      </p:sp>
      <p:sp>
        <p:nvSpPr>
          <p:cNvPr id="43" name="Rectangle 42"/>
          <p:cNvSpPr>
            <a:spLocks noRot="1" noChangeAspect="1" noMove="1" noResize="1" noEditPoints="1" noAdjustHandles="1" noChangeArrowheads="1" noChangeShapeType="1" noTextEdit="1"/>
          </p:cNvSpPr>
          <p:nvPr/>
        </p:nvSpPr>
        <p:spPr>
          <a:xfrm>
            <a:off x="4012933" y="5385912"/>
            <a:ext cx="1713164" cy="906658"/>
          </a:xfrm>
          <a:prstGeom prst="rect">
            <a:avLst/>
          </a:prstGeom>
          <a:blipFill rotWithShape="0">
            <a:blip r:embed="rId3"/>
            <a:stretch>
              <a:fillRect/>
            </a:stretch>
          </a:blipFill>
        </p:spPr>
        <p:txBody>
          <a:bodyPr/>
          <a:lstStyle/>
          <a:p>
            <a:r>
              <a:rPr lang="en-US">
                <a:noFill/>
              </a:rPr>
              <a:t> </a:t>
            </a:r>
          </a:p>
        </p:txBody>
      </p:sp>
      <p:sp>
        <p:nvSpPr>
          <p:cNvPr id="45" name="Rectangle 44"/>
          <p:cNvSpPr>
            <a:spLocks noRot="1" noChangeAspect="1" noMove="1" noResize="1" noEditPoints="1" noAdjustHandles="1" noChangeArrowheads="1" noChangeShapeType="1" noTextEdit="1"/>
          </p:cNvSpPr>
          <p:nvPr/>
        </p:nvSpPr>
        <p:spPr>
          <a:xfrm>
            <a:off x="7829652" y="5522920"/>
            <a:ext cx="1227339" cy="738664"/>
          </a:xfrm>
          <a:prstGeom prst="rect">
            <a:avLst/>
          </a:prstGeom>
          <a:blipFill rotWithShape="0">
            <a:blip r:embed="rId4"/>
            <a:stretch>
              <a:fillRect b="-2479"/>
            </a:stretch>
          </a:blipFill>
        </p:spPr>
        <p:txBody>
          <a:bodyPr/>
          <a:lstStyle/>
          <a:p>
            <a:r>
              <a:rPr lang="en-US">
                <a:noFill/>
              </a:rPr>
              <a:t> </a:t>
            </a:r>
          </a:p>
        </p:txBody>
      </p:sp>
      <p:sp>
        <p:nvSpPr>
          <p:cNvPr id="26634" name="Title 1"/>
          <p:cNvSpPr>
            <a:spLocks noGrp="1"/>
          </p:cNvSpPr>
          <p:nvPr>
            <p:ph type="title"/>
          </p:nvPr>
        </p:nvSpPr>
        <p:spPr/>
        <p:txBody>
          <a:bodyPr/>
          <a:lstStyle/>
          <a:p>
            <a:r>
              <a:rPr lang="en-US" altLang="en-US"/>
              <a:t>“Regular” Histogram of teachers’ height</a:t>
            </a:r>
          </a:p>
        </p:txBody>
      </p:sp>
    </p:spTree>
    <p:extLst>
      <p:ext uri="{BB962C8B-B14F-4D97-AF65-F5344CB8AC3E}">
        <p14:creationId xmlns:p14="http://schemas.microsoft.com/office/powerpoint/2010/main" val="3253068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659688" y="5386388"/>
            <a:ext cx="1484312" cy="86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7651"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5188" y="552450"/>
            <a:ext cx="6669087" cy="429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flipV="1">
            <a:off x="4545013" y="4151313"/>
            <a:ext cx="0" cy="3381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a:grpSpLocks/>
          </p:cNvGrpSpPr>
          <p:nvPr/>
        </p:nvGrpSpPr>
        <p:grpSpPr bwMode="auto">
          <a:xfrm>
            <a:off x="4545013" y="601663"/>
            <a:ext cx="4475162" cy="1209675"/>
            <a:chOff x="4738707" y="1888110"/>
            <a:chExt cx="4474552" cy="1209457"/>
          </a:xfrm>
        </p:grpSpPr>
        <p:cxnSp>
          <p:nvCxnSpPr>
            <p:cNvPr id="14" name="Straight Arrow Connector 13"/>
            <p:cNvCxnSpPr>
              <a:stCxn id="27668" idx="1"/>
            </p:cNvCxnSpPr>
            <p:nvPr/>
          </p:nvCxnSpPr>
          <p:spPr>
            <a:xfrm flipH="1">
              <a:off x="4738707" y="2211902"/>
              <a:ext cx="1774583" cy="885665"/>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27668" name="TextBox 16"/>
            <p:cNvSpPr txBox="1">
              <a:spLocks noChangeArrowheads="1"/>
            </p:cNvSpPr>
            <p:nvPr/>
          </p:nvSpPr>
          <p:spPr bwMode="auto">
            <a:xfrm>
              <a:off x="6512826" y="1888110"/>
              <a:ext cx="2700433" cy="646331"/>
            </a:xfrm>
            <a:prstGeom prst="rect">
              <a:avLst/>
            </a:prstGeom>
            <a:noFill/>
            <a:ln w="38100">
              <a:solidFill>
                <a:srgbClr val="FFC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0.08842 Fraction of female teachers with height 67”</a:t>
              </a:r>
            </a:p>
          </p:txBody>
        </p:sp>
      </p:grpSp>
      <p:grpSp>
        <p:nvGrpSpPr>
          <p:cNvPr id="28" name="Group 27"/>
          <p:cNvGrpSpPr>
            <a:grpSpLocks/>
          </p:cNvGrpSpPr>
          <p:nvPr/>
        </p:nvGrpSpPr>
        <p:grpSpPr bwMode="auto">
          <a:xfrm>
            <a:off x="4545013" y="1757363"/>
            <a:ext cx="4367212" cy="728662"/>
            <a:chOff x="4714043" y="1098277"/>
            <a:chExt cx="4366677" cy="728877"/>
          </a:xfrm>
        </p:grpSpPr>
        <p:cxnSp>
          <p:nvCxnSpPr>
            <p:cNvPr id="29" name="Straight Arrow Connector 28"/>
            <p:cNvCxnSpPr>
              <a:stCxn id="27666" idx="1"/>
            </p:cNvCxnSpPr>
            <p:nvPr/>
          </p:nvCxnSpPr>
          <p:spPr>
            <a:xfrm flipH="1">
              <a:off x="4714043" y="1422223"/>
              <a:ext cx="1761909" cy="404931"/>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27666" name="TextBox 29"/>
            <p:cNvSpPr txBox="1">
              <a:spLocks noChangeArrowheads="1"/>
            </p:cNvSpPr>
            <p:nvPr/>
          </p:nvSpPr>
          <p:spPr bwMode="auto">
            <a:xfrm>
              <a:off x="6476484" y="1098277"/>
              <a:ext cx="2604236" cy="646331"/>
            </a:xfrm>
            <a:prstGeom prst="rect">
              <a:avLst/>
            </a:prstGeom>
            <a:noFill/>
            <a:ln w="38100">
              <a:solidFill>
                <a:srgbClr val="808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0.06291 Fraction of male teachers with height 67”</a:t>
              </a:r>
            </a:p>
          </p:txBody>
        </p:sp>
      </p:grpSp>
      <p:sp>
        <p:nvSpPr>
          <p:cNvPr id="34" name="TextBox 33"/>
          <p:cNvSpPr txBox="1">
            <a:spLocks noChangeArrowheads="1"/>
          </p:cNvSpPr>
          <p:nvPr/>
        </p:nvSpPr>
        <p:spPr bwMode="auto">
          <a:xfrm>
            <a:off x="284163" y="4818063"/>
            <a:ext cx="8859837"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If we are asked to guess the gender of a new 67” teacher, we would refer to the above normalized histogram AND the additional information on prevalence and decide the gender based on the following two computed probabilities:</a:t>
            </a:r>
          </a:p>
          <a:p>
            <a:pPr eaLnBrk="1" hangingPunct="1"/>
            <a:endParaRPr lang="en-US" altLang="en-US" sz="1400"/>
          </a:p>
          <a:p>
            <a:pPr eaLnBrk="1" hangingPunct="1"/>
            <a:r>
              <a:rPr lang="en-US" altLang="en-US" sz="1400"/>
              <a:t>Probability of being female, given h=67”</a:t>
            </a:r>
          </a:p>
          <a:p>
            <a:pPr eaLnBrk="1" hangingPunct="1"/>
            <a:endParaRPr lang="en-US" altLang="en-US" sz="1400"/>
          </a:p>
          <a:p>
            <a:pPr eaLnBrk="1" hangingPunct="1"/>
            <a:r>
              <a:rPr lang="en-US" altLang="en-US" sz="1400"/>
              <a:t>Probability of being male, given h=67”</a:t>
            </a:r>
          </a:p>
        </p:txBody>
      </p:sp>
      <p:sp>
        <p:nvSpPr>
          <p:cNvPr id="41" name="Rectangle 40"/>
          <p:cNvSpPr>
            <a:spLocks noRot="1" noChangeAspect="1" noMove="1" noResize="1" noEditPoints="1" noAdjustHandles="1" noChangeArrowheads="1" noChangeShapeType="1" noTextEdit="1"/>
          </p:cNvSpPr>
          <p:nvPr/>
        </p:nvSpPr>
        <p:spPr>
          <a:xfrm>
            <a:off x="7617041" y="5410724"/>
            <a:ext cx="1227339" cy="738664"/>
          </a:xfrm>
          <a:prstGeom prst="rect">
            <a:avLst/>
          </a:prstGeom>
          <a:blipFill rotWithShape="0">
            <a:blip r:embed="rId3"/>
            <a:stretch>
              <a:fillRect b="-2479"/>
            </a:stretch>
          </a:blipFill>
        </p:spPr>
        <p:txBody>
          <a:bodyPr/>
          <a:lstStyle/>
          <a:p>
            <a:r>
              <a:rPr lang="en-US">
                <a:noFill/>
              </a:rPr>
              <a:t> </a:t>
            </a:r>
          </a:p>
        </p:txBody>
      </p:sp>
      <p:sp>
        <p:nvSpPr>
          <p:cNvPr id="42" name="Rectangle 41"/>
          <p:cNvSpPr>
            <a:spLocks noRot="1" noChangeAspect="1" noMove="1" noResize="1" noEditPoints="1" noAdjustHandles="1" noChangeArrowheads="1" noChangeShapeType="1" noTextEdit="1"/>
          </p:cNvSpPr>
          <p:nvPr/>
        </p:nvSpPr>
        <p:spPr>
          <a:xfrm>
            <a:off x="4012933" y="5289697"/>
            <a:ext cx="3604108" cy="903196"/>
          </a:xfrm>
          <a:prstGeom prst="rect">
            <a:avLst/>
          </a:prstGeom>
          <a:blipFill rotWithShape="0">
            <a:blip r:embed="rId4"/>
            <a:stretch>
              <a:fillRect/>
            </a:stretch>
          </a:blipFill>
        </p:spPr>
        <p:txBody>
          <a:bodyPr/>
          <a:lstStyle/>
          <a:p>
            <a:r>
              <a:rPr lang="en-US">
                <a:noFill/>
              </a:rPr>
              <a:t> </a:t>
            </a:r>
          </a:p>
        </p:txBody>
      </p:sp>
      <p:sp>
        <p:nvSpPr>
          <p:cNvPr id="18" name="TextBox 17"/>
          <p:cNvSpPr txBox="1">
            <a:spLocks noChangeArrowheads="1"/>
          </p:cNvSpPr>
          <p:nvPr/>
        </p:nvSpPr>
        <p:spPr bwMode="auto">
          <a:xfrm>
            <a:off x="1931988" y="2286000"/>
            <a:ext cx="1385887" cy="646113"/>
          </a:xfrm>
          <a:prstGeom prst="rect">
            <a:avLst/>
          </a:prstGeom>
          <a:noFill/>
          <a:ln w="38100">
            <a:solidFill>
              <a:srgbClr val="FFC0C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7600 Female</a:t>
            </a:r>
          </a:p>
          <a:p>
            <a:pPr eaLnBrk="1" hangingPunct="1"/>
            <a:r>
              <a:rPr lang="en-US" altLang="en-US"/>
              <a:t>teachers</a:t>
            </a:r>
          </a:p>
        </p:txBody>
      </p:sp>
      <p:sp>
        <p:nvSpPr>
          <p:cNvPr id="31" name="TextBox 30"/>
          <p:cNvSpPr txBox="1">
            <a:spLocks noChangeArrowheads="1"/>
          </p:cNvSpPr>
          <p:nvPr/>
        </p:nvSpPr>
        <p:spPr bwMode="auto">
          <a:xfrm>
            <a:off x="6604000" y="2982913"/>
            <a:ext cx="1181100" cy="646112"/>
          </a:xfrm>
          <a:prstGeom prst="rect">
            <a:avLst/>
          </a:prstGeom>
          <a:noFill/>
          <a:ln w="38100">
            <a:solidFill>
              <a:srgbClr val="808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2400 Male</a:t>
            </a:r>
          </a:p>
          <a:p>
            <a:pPr eaLnBrk="1" hangingPunct="1"/>
            <a:r>
              <a:rPr lang="en-US" altLang="en-US"/>
              <a:t>teachers</a:t>
            </a:r>
          </a:p>
        </p:txBody>
      </p:sp>
      <p:sp>
        <p:nvSpPr>
          <p:cNvPr id="36" name="Rectangle 35"/>
          <p:cNvSpPr>
            <a:spLocks noRot="1" noChangeAspect="1" noMove="1" noResize="1" noEditPoints="1" noAdjustHandles="1" noChangeArrowheads="1" noChangeShapeType="1" noTextEdit="1"/>
          </p:cNvSpPr>
          <p:nvPr/>
        </p:nvSpPr>
        <p:spPr>
          <a:xfrm>
            <a:off x="6319280" y="1252048"/>
            <a:ext cx="1340432" cy="369332"/>
          </a:xfrm>
          <a:prstGeom prst="rect">
            <a:avLst/>
          </a:prstGeom>
          <a:blipFill rotWithShape="0">
            <a:blip r:embed="rId5"/>
            <a:stretch>
              <a:fillRect b="-7463"/>
            </a:stretch>
          </a:blipFill>
          <a:ln w="38100">
            <a:solidFill>
              <a:srgbClr val="FFC0C0"/>
            </a:solidFill>
          </a:ln>
        </p:spPr>
        <p:txBody>
          <a:bodyPr/>
          <a:lstStyle/>
          <a:p>
            <a:r>
              <a:rPr lang="en-US">
                <a:noFill/>
              </a:rPr>
              <a:t> </a:t>
            </a:r>
          </a:p>
        </p:txBody>
      </p:sp>
      <p:sp>
        <p:nvSpPr>
          <p:cNvPr id="37" name="Rectangle 36"/>
          <p:cNvSpPr>
            <a:spLocks noRot="1" noChangeAspect="1" noMove="1" noResize="1" noEditPoints="1" noAdjustHandles="1" noChangeArrowheads="1" noChangeShapeType="1" noTextEdit="1"/>
          </p:cNvSpPr>
          <p:nvPr/>
        </p:nvSpPr>
        <p:spPr>
          <a:xfrm>
            <a:off x="6314763" y="2403197"/>
            <a:ext cx="1455848" cy="369332"/>
          </a:xfrm>
          <a:prstGeom prst="rect">
            <a:avLst/>
          </a:prstGeom>
          <a:blipFill rotWithShape="0">
            <a:blip r:embed="rId6"/>
            <a:stretch>
              <a:fillRect b="-7463"/>
            </a:stretch>
          </a:blipFill>
          <a:ln w="38100">
            <a:solidFill>
              <a:srgbClr val="8080FF"/>
            </a:solidFill>
          </a:ln>
        </p:spPr>
        <p:txBody>
          <a:bodyPr/>
          <a:lstStyle/>
          <a:p>
            <a:r>
              <a:rPr lang="en-US">
                <a:noFill/>
              </a:rPr>
              <a:t> </a:t>
            </a:r>
          </a:p>
        </p:txBody>
      </p:sp>
      <p:sp>
        <p:nvSpPr>
          <p:cNvPr id="43" name="Rectangle 42"/>
          <p:cNvSpPr>
            <a:spLocks noRot="1" noChangeAspect="1" noMove="1" noResize="1" noEditPoints="1" noAdjustHandles="1" noChangeArrowheads="1" noChangeShapeType="1" noTextEdit="1"/>
          </p:cNvSpPr>
          <p:nvPr/>
        </p:nvSpPr>
        <p:spPr>
          <a:xfrm>
            <a:off x="4012934" y="5282373"/>
            <a:ext cx="3284512" cy="444802"/>
          </a:xfrm>
          <a:prstGeom prst="rect">
            <a:avLst/>
          </a:prstGeom>
          <a:blipFill rotWithShape="0">
            <a:blip r:embed="rId7"/>
            <a:stretch>
              <a:fillRect b="-4167"/>
            </a:stretch>
          </a:blipFill>
        </p:spPr>
        <p:txBody>
          <a:bodyPr/>
          <a:lstStyle/>
          <a:p>
            <a:r>
              <a:rPr lang="en-US">
                <a:noFill/>
              </a:rPr>
              <a:t> </a:t>
            </a:r>
          </a:p>
        </p:txBody>
      </p:sp>
      <p:sp>
        <p:nvSpPr>
          <p:cNvPr id="44" name="Rectangle 43"/>
          <p:cNvSpPr>
            <a:spLocks noRot="1" noChangeAspect="1" noMove="1" noResize="1" noEditPoints="1" noAdjustHandles="1" noChangeArrowheads="1" noChangeShapeType="1" noTextEdit="1"/>
          </p:cNvSpPr>
          <p:nvPr/>
        </p:nvSpPr>
        <p:spPr>
          <a:xfrm>
            <a:off x="4012934" y="5824661"/>
            <a:ext cx="3284512" cy="444802"/>
          </a:xfrm>
          <a:prstGeom prst="rect">
            <a:avLst/>
          </a:prstGeom>
          <a:blipFill rotWithShape="0">
            <a:blip r:embed="rId8"/>
            <a:stretch>
              <a:fillRect b="-4110"/>
            </a:stretch>
          </a:blipFill>
        </p:spPr>
        <p:txBody>
          <a:bodyPr/>
          <a:lstStyle/>
          <a:p>
            <a:r>
              <a:rPr lang="en-US">
                <a:noFill/>
              </a:rPr>
              <a:t> </a:t>
            </a:r>
          </a:p>
        </p:txBody>
      </p:sp>
      <p:sp>
        <p:nvSpPr>
          <p:cNvPr id="27664" name="Title 1"/>
          <p:cNvSpPr>
            <a:spLocks noGrp="1"/>
          </p:cNvSpPr>
          <p:nvPr>
            <p:ph type="title"/>
          </p:nvPr>
        </p:nvSpPr>
        <p:spPr/>
        <p:txBody>
          <a:bodyPr/>
          <a:lstStyle/>
          <a:p>
            <a:r>
              <a:rPr lang="en-US" altLang="en-US"/>
              <a:t>Normalized Histogram of teachers’ height</a:t>
            </a:r>
          </a:p>
        </p:txBody>
      </p:sp>
    </p:spTree>
    <p:extLst>
      <p:ext uri="{BB962C8B-B14F-4D97-AF65-F5344CB8AC3E}">
        <p14:creationId xmlns:p14="http://schemas.microsoft.com/office/powerpoint/2010/main" val="2088938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8"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616825" y="5386388"/>
            <a:ext cx="1527175" cy="86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8675" name="Group 17"/>
          <p:cNvGrpSpPr>
            <a:grpSpLocks/>
          </p:cNvGrpSpPr>
          <p:nvPr/>
        </p:nvGrpSpPr>
        <p:grpSpPr bwMode="auto">
          <a:xfrm>
            <a:off x="1069975" y="776288"/>
            <a:ext cx="6734175" cy="3989387"/>
            <a:chOff x="1013656" y="1434645"/>
            <a:chExt cx="6734067" cy="3988713"/>
          </a:xfrm>
        </p:grpSpPr>
        <p:pic>
          <p:nvPicPr>
            <p:cNvPr id="28687"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6276" y="1434645"/>
              <a:ext cx="6351447" cy="398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20"/>
            <p:cNvPicPr>
              <a:picLocks noChangeAspect="1"/>
            </p:cNvPicPr>
            <p:nvPr/>
          </p:nvPicPr>
          <p:blipFill>
            <a:blip r:embed="rId3">
              <a:extLst>
                <a:ext uri="{28A0092B-C50C-407E-A947-70E740481C1C}">
                  <a14:useLocalDpi xmlns:a14="http://schemas.microsoft.com/office/drawing/2010/main" val="0"/>
                </a:ext>
              </a:extLst>
            </a:blip>
            <a:srcRect r="83183"/>
            <a:stretch>
              <a:fillRect/>
            </a:stretch>
          </p:blipFill>
          <p:spPr bwMode="auto">
            <a:xfrm>
              <a:off x="1013656" y="1434649"/>
              <a:ext cx="1068064" cy="398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 name="Straight Arrow Connector 5"/>
          <p:cNvCxnSpPr/>
          <p:nvPr/>
        </p:nvCxnSpPr>
        <p:spPr>
          <a:xfrm flipV="1">
            <a:off x="4545013" y="4151313"/>
            <a:ext cx="0" cy="3381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a:grpSpLocks/>
          </p:cNvGrpSpPr>
          <p:nvPr/>
        </p:nvGrpSpPr>
        <p:grpSpPr bwMode="auto">
          <a:xfrm>
            <a:off x="4545013" y="601663"/>
            <a:ext cx="4014787" cy="3098800"/>
            <a:chOff x="4738707" y="1888110"/>
            <a:chExt cx="4014475" cy="3098142"/>
          </a:xfrm>
        </p:grpSpPr>
        <p:cxnSp>
          <p:nvCxnSpPr>
            <p:cNvPr id="14" name="Straight Arrow Connector 13"/>
            <p:cNvCxnSpPr>
              <a:stCxn id="28686" idx="1"/>
            </p:cNvCxnSpPr>
            <p:nvPr/>
          </p:nvCxnSpPr>
          <p:spPr>
            <a:xfrm flipH="1">
              <a:off x="4738707" y="2211891"/>
              <a:ext cx="1774687" cy="2774361"/>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28686" name="TextBox 16"/>
            <p:cNvSpPr txBox="1">
              <a:spLocks noChangeArrowheads="1"/>
            </p:cNvSpPr>
            <p:nvPr/>
          </p:nvSpPr>
          <p:spPr bwMode="auto">
            <a:xfrm>
              <a:off x="6512825" y="1888110"/>
              <a:ext cx="2240357" cy="646331"/>
            </a:xfrm>
            <a:prstGeom prst="rect">
              <a:avLst/>
            </a:prstGeom>
            <a:noFill/>
            <a:ln w="38100">
              <a:solidFill>
                <a:srgbClr val="FFC0C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144 Female engineers</a:t>
              </a:r>
            </a:p>
            <a:p>
              <a:pPr eaLnBrk="1" hangingPunct="1"/>
              <a:r>
                <a:rPr lang="en-US" altLang="en-US"/>
                <a:t>with height 67”</a:t>
              </a:r>
            </a:p>
          </p:txBody>
        </p:sp>
      </p:grpSp>
      <p:grpSp>
        <p:nvGrpSpPr>
          <p:cNvPr id="28" name="Group 27"/>
          <p:cNvGrpSpPr>
            <a:grpSpLocks/>
          </p:cNvGrpSpPr>
          <p:nvPr/>
        </p:nvGrpSpPr>
        <p:grpSpPr bwMode="auto">
          <a:xfrm>
            <a:off x="4545013" y="1514475"/>
            <a:ext cx="3816350" cy="757238"/>
            <a:chOff x="4689382" y="1217009"/>
            <a:chExt cx="3815975" cy="757832"/>
          </a:xfrm>
        </p:grpSpPr>
        <p:cxnSp>
          <p:nvCxnSpPr>
            <p:cNvPr id="29" name="Straight Arrow Connector 28"/>
            <p:cNvCxnSpPr>
              <a:stCxn id="28684" idx="1"/>
            </p:cNvCxnSpPr>
            <p:nvPr/>
          </p:nvCxnSpPr>
          <p:spPr>
            <a:xfrm flipH="1">
              <a:off x="4689382" y="1539525"/>
              <a:ext cx="1781000" cy="435316"/>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28684" name="TextBox 29"/>
            <p:cNvSpPr txBox="1">
              <a:spLocks noChangeArrowheads="1"/>
            </p:cNvSpPr>
            <p:nvPr/>
          </p:nvSpPr>
          <p:spPr bwMode="auto">
            <a:xfrm>
              <a:off x="6469992" y="1217009"/>
              <a:ext cx="2035365" cy="646331"/>
            </a:xfrm>
            <a:prstGeom prst="rect">
              <a:avLst/>
            </a:prstGeom>
            <a:noFill/>
            <a:ln w="38100">
              <a:solidFill>
                <a:srgbClr val="808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605 Male engineers</a:t>
              </a:r>
            </a:p>
            <a:p>
              <a:pPr eaLnBrk="1" hangingPunct="1"/>
              <a:r>
                <a:rPr lang="en-US" altLang="en-US"/>
                <a:t>with height 67”</a:t>
              </a:r>
            </a:p>
          </p:txBody>
        </p:sp>
      </p:grpSp>
      <p:sp>
        <p:nvSpPr>
          <p:cNvPr id="34" name="TextBox 33"/>
          <p:cNvSpPr txBox="1">
            <a:spLocks noChangeArrowheads="1"/>
          </p:cNvSpPr>
          <p:nvPr/>
        </p:nvSpPr>
        <p:spPr bwMode="auto">
          <a:xfrm>
            <a:off x="550863" y="4862513"/>
            <a:ext cx="804227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If we are asked to guess the gender of a new 67” engineer, we would refer to the above regular histogram and compare the two probabilities:</a:t>
            </a:r>
          </a:p>
          <a:p>
            <a:pPr eaLnBrk="1" hangingPunct="1"/>
            <a:endParaRPr lang="en-US" altLang="en-US" sz="1400"/>
          </a:p>
          <a:p>
            <a:pPr eaLnBrk="1" hangingPunct="1"/>
            <a:r>
              <a:rPr lang="en-US" altLang="en-US" sz="1400"/>
              <a:t>Probability of being female, given h=67”</a:t>
            </a:r>
          </a:p>
          <a:p>
            <a:pPr eaLnBrk="1" hangingPunct="1"/>
            <a:endParaRPr lang="en-US" altLang="en-US" sz="1400"/>
          </a:p>
          <a:p>
            <a:pPr eaLnBrk="1" hangingPunct="1"/>
            <a:r>
              <a:rPr lang="en-US" altLang="en-US" sz="1400"/>
              <a:t>Probability of being male, given h=67”</a:t>
            </a:r>
          </a:p>
        </p:txBody>
      </p:sp>
      <p:sp>
        <p:nvSpPr>
          <p:cNvPr id="43" name="Rectangle 42"/>
          <p:cNvSpPr>
            <a:spLocks noRot="1" noChangeAspect="1" noMove="1" noResize="1" noEditPoints="1" noAdjustHandles="1" noChangeArrowheads="1" noChangeShapeType="1" noTextEdit="1"/>
          </p:cNvSpPr>
          <p:nvPr/>
        </p:nvSpPr>
        <p:spPr>
          <a:xfrm>
            <a:off x="4012933" y="5387381"/>
            <a:ext cx="1713164" cy="872996"/>
          </a:xfrm>
          <a:prstGeom prst="rect">
            <a:avLst/>
          </a:prstGeom>
          <a:blipFill rotWithShape="0">
            <a:blip r:embed="rId4"/>
            <a:stretch>
              <a:fillRect/>
            </a:stretch>
          </a:blipFill>
        </p:spPr>
        <p:txBody>
          <a:bodyPr/>
          <a:lstStyle/>
          <a:p>
            <a:r>
              <a:rPr lang="en-US">
                <a:noFill/>
              </a:rPr>
              <a:t> </a:t>
            </a:r>
          </a:p>
        </p:txBody>
      </p:sp>
      <p:sp>
        <p:nvSpPr>
          <p:cNvPr id="45" name="Rectangle 44"/>
          <p:cNvSpPr>
            <a:spLocks noRot="1" noChangeAspect="1" noMove="1" noResize="1" noEditPoints="1" noAdjustHandles="1" noChangeArrowheads="1" noChangeShapeType="1" noTextEdit="1"/>
          </p:cNvSpPr>
          <p:nvPr/>
        </p:nvSpPr>
        <p:spPr>
          <a:xfrm>
            <a:off x="7617041" y="5425266"/>
            <a:ext cx="1227339" cy="830997"/>
          </a:xfrm>
          <a:prstGeom prst="rect">
            <a:avLst/>
          </a:prstGeom>
          <a:blipFill rotWithShape="0">
            <a:blip r:embed="rId5"/>
            <a:stretch>
              <a:fillRect b="-3676"/>
            </a:stretch>
          </a:blipFill>
        </p:spPr>
        <p:txBody>
          <a:bodyPr/>
          <a:lstStyle/>
          <a:p>
            <a:r>
              <a:rPr lang="en-US">
                <a:noFill/>
              </a:rPr>
              <a:t> </a:t>
            </a:r>
          </a:p>
        </p:txBody>
      </p:sp>
      <p:sp>
        <p:nvSpPr>
          <p:cNvPr id="28682" name="Title 1"/>
          <p:cNvSpPr>
            <a:spLocks noGrp="1"/>
          </p:cNvSpPr>
          <p:nvPr>
            <p:ph type="title"/>
          </p:nvPr>
        </p:nvSpPr>
        <p:spPr/>
        <p:txBody>
          <a:bodyPr/>
          <a:lstStyle/>
          <a:p>
            <a:r>
              <a:rPr lang="en-US" altLang="en-US"/>
              <a:t>“Regular” Histogram of engineers’ height</a:t>
            </a:r>
          </a:p>
        </p:txBody>
      </p:sp>
    </p:spTree>
    <p:extLst>
      <p:ext uri="{BB962C8B-B14F-4D97-AF65-F5344CB8AC3E}">
        <p14:creationId xmlns:p14="http://schemas.microsoft.com/office/powerpoint/2010/main" val="3046127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59688" y="5386388"/>
            <a:ext cx="1484312" cy="86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29699" name="Group 23"/>
          <p:cNvGrpSpPr>
            <a:grpSpLocks/>
          </p:cNvGrpSpPr>
          <p:nvPr/>
        </p:nvGrpSpPr>
        <p:grpSpPr bwMode="auto">
          <a:xfrm>
            <a:off x="1098550" y="776288"/>
            <a:ext cx="6705600" cy="3989387"/>
            <a:chOff x="73736" y="1084449"/>
            <a:chExt cx="6705728" cy="3988709"/>
          </a:xfrm>
        </p:grpSpPr>
        <p:pic>
          <p:nvPicPr>
            <p:cNvPr id="29717" name="Picture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017" y="1084449"/>
              <a:ext cx="6351447" cy="398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8" name="Picture 25"/>
            <p:cNvPicPr>
              <a:picLocks noChangeAspect="1"/>
            </p:cNvPicPr>
            <p:nvPr/>
          </p:nvPicPr>
          <p:blipFill>
            <a:blip r:embed="rId3">
              <a:extLst>
                <a:ext uri="{28A0092B-C50C-407E-A947-70E740481C1C}">
                  <a14:useLocalDpi xmlns:a14="http://schemas.microsoft.com/office/drawing/2010/main" val="0"/>
                </a:ext>
              </a:extLst>
            </a:blip>
            <a:srcRect r="83235"/>
            <a:stretch>
              <a:fillRect/>
            </a:stretch>
          </p:blipFill>
          <p:spPr bwMode="auto">
            <a:xfrm>
              <a:off x="73736" y="1084449"/>
              <a:ext cx="1064822" cy="398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19"/>
          <p:cNvGrpSpPr>
            <a:grpSpLocks/>
          </p:cNvGrpSpPr>
          <p:nvPr/>
        </p:nvGrpSpPr>
        <p:grpSpPr bwMode="auto">
          <a:xfrm>
            <a:off x="4545013" y="596900"/>
            <a:ext cx="4475162" cy="835025"/>
            <a:chOff x="4738708" y="1888110"/>
            <a:chExt cx="4474551" cy="835438"/>
          </a:xfrm>
        </p:grpSpPr>
        <p:cxnSp>
          <p:nvCxnSpPr>
            <p:cNvPr id="14" name="Straight Arrow Connector 13"/>
            <p:cNvCxnSpPr>
              <a:stCxn id="29716" idx="1"/>
            </p:cNvCxnSpPr>
            <p:nvPr/>
          </p:nvCxnSpPr>
          <p:spPr>
            <a:xfrm flipH="1">
              <a:off x="4738708" y="2210532"/>
              <a:ext cx="1774583" cy="513016"/>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29716" name="TextBox 16"/>
            <p:cNvSpPr txBox="1">
              <a:spLocks noChangeArrowheads="1"/>
            </p:cNvSpPr>
            <p:nvPr/>
          </p:nvSpPr>
          <p:spPr bwMode="auto">
            <a:xfrm>
              <a:off x="6512826" y="1888110"/>
              <a:ext cx="2700433" cy="646331"/>
            </a:xfrm>
            <a:prstGeom prst="rect">
              <a:avLst/>
            </a:prstGeom>
            <a:noFill/>
            <a:ln w="38100">
              <a:solidFill>
                <a:srgbClr val="FFC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0.1028 Fraction of female engineers with height 67”</a:t>
              </a:r>
            </a:p>
          </p:txBody>
        </p:sp>
      </p:grpSp>
      <p:grpSp>
        <p:nvGrpSpPr>
          <p:cNvPr id="28" name="Group 27"/>
          <p:cNvGrpSpPr>
            <a:grpSpLocks/>
          </p:cNvGrpSpPr>
          <p:nvPr/>
        </p:nvGrpSpPr>
        <p:grpSpPr bwMode="auto">
          <a:xfrm>
            <a:off x="4545013" y="1752600"/>
            <a:ext cx="4367212" cy="646113"/>
            <a:chOff x="4714044" y="1098277"/>
            <a:chExt cx="4366676" cy="646331"/>
          </a:xfrm>
        </p:grpSpPr>
        <p:cxnSp>
          <p:nvCxnSpPr>
            <p:cNvPr id="29" name="Straight Arrow Connector 28"/>
            <p:cNvCxnSpPr>
              <a:stCxn id="29714" idx="1"/>
            </p:cNvCxnSpPr>
            <p:nvPr/>
          </p:nvCxnSpPr>
          <p:spPr>
            <a:xfrm flipH="1">
              <a:off x="4714044" y="1422236"/>
              <a:ext cx="1761909" cy="215973"/>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29714" name="TextBox 29"/>
            <p:cNvSpPr txBox="1">
              <a:spLocks noChangeArrowheads="1"/>
            </p:cNvSpPr>
            <p:nvPr/>
          </p:nvSpPr>
          <p:spPr bwMode="auto">
            <a:xfrm>
              <a:off x="6476484" y="1098277"/>
              <a:ext cx="2604236" cy="646331"/>
            </a:xfrm>
            <a:prstGeom prst="rect">
              <a:avLst/>
            </a:prstGeom>
            <a:noFill/>
            <a:ln w="38100">
              <a:solidFill>
                <a:srgbClr val="808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0.0704 Fraction of male engineers with height 67”</a:t>
              </a:r>
            </a:p>
          </p:txBody>
        </p:sp>
      </p:grpSp>
      <p:sp>
        <p:nvSpPr>
          <p:cNvPr id="34" name="TextBox 33"/>
          <p:cNvSpPr txBox="1">
            <a:spLocks noChangeArrowheads="1"/>
          </p:cNvSpPr>
          <p:nvPr/>
        </p:nvSpPr>
        <p:spPr bwMode="auto">
          <a:xfrm>
            <a:off x="550863" y="4783138"/>
            <a:ext cx="83613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If we are asked to guess the gender of a new 67” engineer, we would refer to the above normalized histogram AND the additional information on prevalence and compare the two probabilities:</a:t>
            </a:r>
          </a:p>
          <a:p>
            <a:pPr eaLnBrk="1" hangingPunct="1"/>
            <a:endParaRPr lang="en-US" altLang="en-US" sz="1400"/>
          </a:p>
          <a:p>
            <a:pPr eaLnBrk="1" hangingPunct="1"/>
            <a:r>
              <a:rPr lang="en-US" altLang="en-US" sz="1400"/>
              <a:t>Probability of being female, given h=67”</a:t>
            </a:r>
          </a:p>
          <a:p>
            <a:pPr eaLnBrk="1" hangingPunct="1"/>
            <a:endParaRPr lang="en-US" altLang="en-US" sz="1400"/>
          </a:p>
          <a:p>
            <a:pPr eaLnBrk="1" hangingPunct="1"/>
            <a:r>
              <a:rPr lang="en-US" altLang="en-US" sz="1400"/>
              <a:t>Probability of being male, given h=67”</a:t>
            </a:r>
          </a:p>
        </p:txBody>
      </p:sp>
      <p:sp>
        <p:nvSpPr>
          <p:cNvPr id="41" name="Rectangle 40"/>
          <p:cNvSpPr>
            <a:spLocks noRot="1" noChangeAspect="1" noMove="1" noResize="1" noEditPoints="1" noAdjustHandles="1" noChangeArrowheads="1" noChangeShapeType="1" noTextEdit="1"/>
          </p:cNvSpPr>
          <p:nvPr/>
        </p:nvSpPr>
        <p:spPr>
          <a:xfrm>
            <a:off x="7617041" y="5336484"/>
            <a:ext cx="1227339" cy="830997"/>
          </a:xfrm>
          <a:prstGeom prst="rect">
            <a:avLst/>
          </a:prstGeom>
          <a:blipFill rotWithShape="0">
            <a:blip r:embed="rId4"/>
            <a:stretch>
              <a:fillRect b="-2920"/>
            </a:stretch>
          </a:blipFill>
        </p:spPr>
        <p:txBody>
          <a:bodyPr/>
          <a:lstStyle/>
          <a:p>
            <a:r>
              <a:rPr lang="en-US">
                <a:noFill/>
              </a:rPr>
              <a:t> </a:t>
            </a:r>
          </a:p>
        </p:txBody>
      </p:sp>
      <p:sp>
        <p:nvSpPr>
          <p:cNvPr id="18" name="TextBox 17"/>
          <p:cNvSpPr txBox="1">
            <a:spLocks noChangeArrowheads="1"/>
          </p:cNvSpPr>
          <p:nvPr/>
        </p:nvSpPr>
        <p:spPr bwMode="auto">
          <a:xfrm>
            <a:off x="1931988" y="2149475"/>
            <a:ext cx="1385887" cy="646113"/>
          </a:xfrm>
          <a:prstGeom prst="rect">
            <a:avLst/>
          </a:prstGeom>
          <a:noFill/>
          <a:ln w="38100">
            <a:solidFill>
              <a:srgbClr val="FFC0C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1400 Female</a:t>
            </a:r>
          </a:p>
          <a:p>
            <a:pPr eaLnBrk="1" hangingPunct="1"/>
            <a:r>
              <a:rPr lang="en-US" altLang="en-US"/>
              <a:t>engineers</a:t>
            </a:r>
          </a:p>
        </p:txBody>
      </p:sp>
      <p:sp>
        <p:nvSpPr>
          <p:cNvPr id="31" name="TextBox 30"/>
          <p:cNvSpPr txBox="1">
            <a:spLocks noChangeArrowheads="1"/>
          </p:cNvSpPr>
          <p:nvPr/>
        </p:nvSpPr>
        <p:spPr bwMode="auto">
          <a:xfrm>
            <a:off x="6604000" y="2973388"/>
            <a:ext cx="1181100" cy="646112"/>
          </a:xfrm>
          <a:prstGeom prst="rect">
            <a:avLst/>
          </a:prstGeom>
          <a:noFill/>
          <a:ln w="38100">
            <a:solidFill>
              <a:srgbClr val="808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8600 Male</a:t>
            </a:r>
          </a:p>
          <a:p>
            <a:pPr eaLnBrk="1" hangingPunct="1"/>
            <a:r>
              <a:rPr lang="en-US" altLang="en-US"/>
              <a:t>engineers</a:t>
            </a:r>
          </a:p>
        </p:txBody>
      </p:sp>
      <p:sp>
        <p:nvSpPr>
          <p:cNvPr id="36" name="Rectangle 35"/>
          <p:cNvSpPr>
            <a:spLocks noRot="1" noChangeAspect="1" noMove="1" noResize="1" noEditPoints="1" noAdjustHandles="1" noChangeArrowheads="1" noChangeShapeType="1" noTextEdit="1"/>
          </p:cNvSpPr>
          <p:nvPr/>
        </p:nvSpPr>
        <p:spPr>
          <a:xfrm>
            <a:off x="6319280" y="1243170"/>
            <a:ext cx="1340432" cy="369332"/>
          </a:xfrm>
          <a:prstGeom prst="rect">
            <a:avLst/>
          </a:prstGeom>
          <a:blipFill rotWithShape="0">
            <a:blip r:embed="rId5"/>
            <a:stretch>
              <a:fillRect b="-5970"/>
            </a:stretch>
          </a:blipFill>
          <a:ln w="38100">
            <a:solidFill>
              <a:srgbClr val="FFC0C0"/>
            </a:solidFill>
          </a:ln>
        </p:spPr>
        <p:txBody>
          <a:bodyPr/>
          <a:lstStyle/>
          <a:p>
            <a:r>
              <a:rPr lang="en-US">
                <a:noFill/>
              </a:rPr>
              <a:t> </a:t>
            </a:r>
          </a:p>
        </p:txBody>
      </p:sp>
      <p:sp>
        <p:nvSpPr>
          <p:cNvPr id="37" name="Rectangle 36"/>
          <p:cNvSpPr>
            <a:spLocks noRot="1" noChangeAspect="1" noMove="1" noResize="1" noEditPoints="1" noAdjustHandles="1" noChangeArrowheads="1" noChangeShapeType="1" noTextEdit="1"/>
          </p:cNvSpPr>
          <p:nvPr/>
        </p:nvSpPr>
        <p:spPr>
          <a:xfrm>
            <a:off x="6314763" y="2394319"/>
            <a:ext cx="1455848" cy="369332"/>
          </a:xfrm>
          <a:prstGeom prst="rect">
            <a:avLst/>
          </a:prstGeom>
          <a:blipFill rotWithShape="0">
            <a:blip r:embed="rId6"/>
            <a:stretch>
              <a:fillRect b="-7576"/>
            </a:stretch>
          </a:blipFill>
          <a:ln w="38100">
            <a:solidFill>
              <a:srgbClr val="8080FF"/>
            </a:solidFill>
          </a:ln>
        </p:spPr>
        <p:txBody>
          <a:bodyPr/>
          <a:lstStyle/>
          <a:p>
            <a:r>
              <a:rPr lang="en-US">
                <a:noFill/>
              </a:rPr>
              <a:t> </a:t>
            </a:r>
          </a:p>
        </p:txBody>
      </p:sp>
      <p:sp>
        <p:nvSpPr>
          <p:cNvPr id="29708" name="Title 1"/>
          <p:cNvSpPr>
            <a:spLocks noGrp="1"/>
          </p:cNvSpPr>
          <p:nvPr>
            <p:ph type="title"/>
          </p:nvPr>
        </p:nvSpPr>
        <p:spPr/>
        <p:txBody>
          <a:bodyPr/>
          <a:lstStyle/>
          <a:p>
            <a:r>
              <a:rPr lang="en-US" altLang="en-US"/>
              <a:t>Normalized Histogram of engineers’ height</a:t>
            </a:r>
          </a:p>
        </p:txBody>
      </p:sp>
      <p:sp>
        <p:nvSpPr>
          <p:cNvPr id="42" name="Rectangle 41"/>
          <p:cNvSpPr>
            <a:spLocks noRot="1" noChangeAspect="1" noMove="1" noResize="1" noEditPoints="1" noAdjustHandles="1" noChangeArrowheads="1" noChangeShapeType="1" noTextEdit="1"/>
          </p:cNvSpPr>
          <p:nvPr/>
        </p:nvSpPr>
        <p:spPr>
          <a:xfrm>
            <a:off x="4012933" y="5270498"/>
            <a:ext cx="3604108" cy="903196"/>
          </a:xfrm>
          <a:prstGeom prst="rect">
            <a:avLst/>
          </a:prstGeom>
          <a:blipFill rotWithShape="0">
            <a:blip r:embed="rId7"/>
            <a:stretch>
              <a:fillRect/>
            </a:stretch>
          </a:blipFill>
        </p:spPr>
        <p:txBody>
          <a:bodyPr/>
          <a:lstStyle/>
          <a:p>
            <a:r>
              <a:rPr lang="en-US">
                <a:noFill/>
              </a:rPr>
              <a:t> </a:t>
            </a:r>
          </a:p>
        </p:txBody>
      </p:sp>
      <p:sp>
        <p:nvSpPr>
          <p:cNvPr id="44" name="Rectangle 43"/>
          <p:cNvSpPr>
            <a:spLocks noRot="1" noChangeAspect="1" noMove="1" noResize="1" noEditPoints="1" noAdjustHandles="1" noChangeArrowheads="1" noChangeShapeType="1" noTextEdit="1"/>
          </p:cNvSpPr>
          <p:nvPr/>
        </p:nvSpPr>
        <p:spPr>
          <a:xfrm>
            <a:off x="4073024" y="5775233"/>
            <a:ext cx="3284512" cy="444802"/>
          </a:xfrm>
          <a:prstGeom prst="rect">
            <a:avLst/>
          </a:prstGeom>
          <a:blipFill rotWithShape="0">
            <a:blip r:embed="rId8"/>
            <a:stretch>
              <a:fillRect b="-4110"/>
            </a:stretch>
          </a:blipFill>
        </p:spPr>
        <p:txBody>
          <a:bodyPr/>
          <a:lstStyle/>
          <a:p>
            <a:r>
              <a:rPr lang="en-US">
                <a:noFill/>
              </a:rPr>
              <a:t> </a:t>
            </a:r>
          </a:p>
        </p:txBody>
      </p:sp>
      <p:sp>
        <p:nvSpPr>
          <p:cNvPr id="43" name="Rectangle 42"/>
          <p:cNvSpPr>
            <a:spLocks noRot="1" noChangeAspect="1" noMove="1" noResize="1" noEditPoints="1" noAdjustHandles="1" noChangeArrowheads="1" noChangeShapeType="1" noTextEdit="1"/>
          </p:cNvSpPr>
          <p:nvPr/>
        </p:nvSpPr>
        <p:spPr>
          <a:xfrm>
            <a:off x="4073024" y="5232945"/>
            <a:ext cx="3284512" cy="444802"/>
          </a:xfrm>
          <a:prstGeom prst="rect">
            <a:avLst/>
          </a:prstGeom>
          <a:blipFill rotWithShape="0">
            <a:blip r:embed="rId9"/>
            <a:stretch>
              <a:fillRect b="-4110"/>
            </a:stretch>
          </a:blipFill>
        </p:spPr>
        <p:txBody>
          <a:bodyPr/>
          <a:lstStyle/>
          <a:p>
            <a:r>
              <a:rPr lang="en-US">
                <a:noFill/>
              </a:rPr>
              <a:t> </a:t>
            </a:r>
          </a:p>
        </p:txBody>
      </p:sp>
      <p:cxnSp>
        <p:nvCxnSpPr>
          <p:cNvPr id="27" name="Straight Arrow Connector 26"/>
          <p:cNvCxnSpPr/>
          <p:nvPr/>
        </p:nvCxnSpPr>
        <p:spPr>
          <a:xfrm flipV="1">
            <a:off x="4545013" y="4151313"/>
            <a:ext cx="0" cy="3381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183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8"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a:t>More and more bins. Good or bad?</a:t>
            </a:r>
          </a:p>
        </p:txBody>
      </p:sp>
      <p:pic>
        <p:nvPicPr>
          <p:cNvPr id="3072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9236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p:cNvGraphicFramePr>
            <a:graphicFrameLocks/>
          </p:cNvGraphicFramePr>
          <p:nvPr/>
        </p:nvGraphicFramePr>
        <p:xfrm>
          <a:off x="361950" y="678729"/>
          <a:ext cx="8420100" cy="5269583"/>
        </p:xfrm>
        <a:graphic>
          <a:graphicData uri="http://schemas.openxmlformats.org/drawingml/2006/chart">
            <c:chart xmlns:c="http://schemas.openxmlformats.org/drawingml/2006/chart" xmlns:r="http://schemas.openxmlformats.org/officeDocument/2006/relationships" r:id="rId2"/>
          </a:graphicData>
        </a:graphic>
      </p:graphicFrame>
      <p:sp>
        <p:nvSpPr>
          <p:cNvPr id="12291" name="Title 1"/>
          <p:cNvSpPr>
            <a:spLocks noGrp="1"/>
          </p:cNvSpPr>
          <p:nvPr>
            <p:ph type="title"/>
          </p:nvPr>
        </p:nvSpPr>
        <p:spPr/>
        <p:txBody>
          <a:bodyPr/>
          <a:lstStyle/>
          <a:p>
            <a:r>
              <a:rPr lang="en-US" altLang="en-US"/>
              <a:t>Assignments and Quizzes</a:t>
            </a:r>
          </a:p>
        </p:txBody>
      </p:sp>
      <p:sp>
        <p:nvSpPr>
          <p:cNvPr id="33" name="Rectangular Callout 32"/>
          <p:cNvSpPr/>
          <p:nvPr/>
        </p:nvSpPr>
        <p:spPr>
          <a:xfrm>
            <a:off x="452438" y="4078288"/>
            <a:ext cx="1168400" cy="461962"/>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800" b="1" dirty="0">
                <a:solidFill>
                  <a:schemeClr val="tx1"/>
                </a:solidFill>
              </a:rPr>
              <a:t>Assignment 1:</a:t>
            </a:r>
          </a:p>
          <a:p>
            <a:pPr algn="ctr" eaLnBrk="1" fontAlgn="auto" hangingPunct="1">
              <a:spcBef>
                <a:spcPts val="0"/>
              </a:spcBef>
              <a:spcAft>
                <a:spcPts val="0"/>
              </a:spcAft>
              <a:defRPr/>
            </a:pPr>
            <a:r>
              <a:rPr lang="en-US" sz="800" b="1" dirty="0">
                <a:solidFill>
                  <a:schemeClr val="tx1"/>
                </a:solidFill>
              </a:rPr>
              <a:t>1D Histograms and Bayesian Classifiers</a:t>
            </a:r>
          </a:p>
        </p:txBody>
      </p:sp>
      <p:sp>
        <p:nvSpPr>
          <p:cNvPr id="34" name="Rectangular Callout 33"/>
          <p:cNvSpPr/>
          <p:nvPr/>
        </p:nvSpPr>
        <p:spPr>
          <a:xfrm>
            <a:off x="1479550" y="3781425"/>
            <a:ext cx="1168400" cy="461963"/>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800" b="1" dirty="0">
                <a:solidFill>
                  <a:schemeClr val="tx1"/>
                </a:solidFill>
              </a:rPr>
              <a:t>Assignment 2:</a:t>
            </a:r>
          </a:p>
          <a:p>
            <a:pPr algn="ctr" eaLnBrk="1" fontAlgn="auto" hangingPunct="1">
              <a:spcBef>
                <a:spcPts val="0"/>
              </a:spcBef>
              <a:spcAft>
                <a:spcPts val="0"/>
              </a:spcAft>
              <a:defRPr/>
            </a:pPr>
            <a:r>
              <a:rPr lang="en-US" sz="800" b="1" dirty="0">
                <a:solidFill>
                  <a:schemeClr val="tx1"/>
                </a:solidFill>
              </a:rPr>
              <a:t>2D Histograms and Bayesian Classifiers</a:t>
            </a:r>
          </a:p>
        </p:txBody>
      </p:sp>
      <p:sp>
        <p:nvSpPr>
          <p:cNvPr id="35" name="Rectangular Callout 34"/>
          <p:cNvSpPr/>
          <p:nvPr/>
        </p:nvSpPr>
        <p:spPr>
          <a:xfrm>
            <a:off x="2647950" y="3513138"/>
            <a:ext cx="1168400" cy="461962"/>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800" b="1" dirty="0">
                <a:solidFill>
                  <a:schemeClr val="tx1"/>
                </a:solidFill>
              </a:rPr>
              <a:t>Assignment 3:</a:t>
            </a:r>
          </a:p>
          <a:p>
            <a:pPr algn="ctr" eaLnBrk="1" fontAlgn="auto" hangingPunct="1">
              <a:spcBef>
                <a:spcPts val="0"/>
              </a:spcBef>
              <a:spcAft>
                <a:spcPts val="0"/>
              </a:spcAft>
              <a:defRPr/>
            </a:pPr>
            <a:r>
              <a:rPr lang="en-US" sz="800" b="1" dirty="0">
                <a:solidFill>
                  <a:schemeClr val="tx1"/>
                </a:solidFill>
              </a:rPr>
              <a:t>Principal Component Analysis</a:t>
            </a:r>
          </a:p>
        </p:txBody>
      </p:sp>
      <p:sp>
        <p:nvSpPr>
          <p:cNvPr id="36" name="Rectangular Callout 35"/>
          <p:cNvSpPr/>
          <p:nvPr/>
        </p:nvSpPr>
        <p:spPr>
          <a:xfrm>
            <a:off x="3827463" y="3232150"/>
            <a:ext cx="1168400" cy="338138"/>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800" b="1" dirty="0">
                <a:solidFill>
                  <a:schemeClr val="tx1"/>
                </a:solidFill>
              </a:rPr>
              <a:t>Assignment 4:</a:t>
            </a:r>
          </a:p>
          <a:p>
            <a:pPr algn="ctr" eaLnBrk="1" fontAlgn="auto" hangingPunct="1">
              <a:spcBef>
                <a:spcPts val="0"/>
              </a:spcBef>
              <a:spcAft>
                <a:spcPts val="0"/>
              </a:spcAft>
              <a:defRPr/>
            </a:pPr>
            <a:r>
              <a:rPr lang="en-US" sz="800" b="1" dirty="0">
                <a:solidFill>
                  <a:schemeClr val="tx1"/>
                </a:solidFill>
              </a:rPr>
              <a:t>Linear Classifiers</a:t>
            </a:r>
          </a:p>
        </p:txBody>
      </p:sp>
      <p:sp>
        <p:nvSpPr>
          <p:cNvPr id="37" name="Rectangular Callout 36"/>
          <p:cNvSpPr/>
          <p:nvPr/>
        </p:nvSpPr>
        <p:spPr>
          <a:xfrm>
            <a:off x="4706938" y="2935288"/>
            <a:ext cx="1169987" cy="338137"/>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800" b="1" dirty="0">
                <a:solidFill>
                  <a:schemeClr val="tx1"/>
                </a:solidFill>
              </a:rPr>
              <a:t>Assignment 5:</a:t>
            </a:r>
          </a:p>
          <a:p>
            <a:pPr algn="ctr" eaLnBrk="1" fontAlgn="auto" hangingPunct="1">
              <a:spcBef>
                <a:spcPts val="0"/>
              </a:spcBef>
              <a:spcAft>
                <a:spcPts val="0"/>
              </a:spcAft>
              <a:defRPr/>
            </a:pPr>
            <a:r>
              <a:rPr lang="en-US" sz="800" b="1" dirty="0">
                <a:solidFill>
                  <a:schemeClr val="tx1"/>
                </a:solidFill>
              </a:rPr>
              <a:t>Unsupervised Learning</a:t>
            </a:r>
          </a:p>
        </p:txBody>
      </p:sp>
      <p:sp>
        <p:nvSpPr>
          <p:cNvPr id="38" name="Rectangular Callout 37"/>
          <p:cNvSpPr/>
          <p:nvPr/>
        </p:nvSpPr>
        <p:spPr>
          <a:xfrm>
            <a:off x="7035800" y="2349500"/>
            <a:ext cx="1168400" cy="338138"/>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800" b="1" dirty="0">
                <a:solidFill>
                  <a:schemeClr val="tx1"/>
                </a:solidFill>
              </a:rPr>
              <a:t>Team Project:</a:t>
            </a:r>
          </a:p>
          <a:p>
            <a:pPr algn="ctr" eaLnBrk="1" fontAlgn="auto" hangingPunct="1">
              <a:spcBef>
                <a:spcPts val="0"/>
              </a:spcBef>
              <a:spcAft>
                <a:spcPts val="0"/>
              </a:spcAft>
              <a:defRPr/>
            </a:pPr>
            <a:r>
              <a:rPr lang="en-US" sz="800" b="1" dirty="0">
                <a:solidFill>
                  <a:schemeClr val="tx1"/>
                </a:solidFill>
              </a:rPr>
              <a:t>Your Choice!</a:t>
            </a:r>
          </a:p>
        </p:txBody>
      </p:sp>
      <p:sp>
        <p:nvSpPr>
          <p:cNvPr id="42" name="Rectangular Callout 41"/>
          <p:cNvSpPr/>
          <p:nvPr/>
        </p:nvSpPr>
        <p:spPr>
          <a:xfrm>
            <a:off x="5718175" y="2652232"/>
            <a:ext cx="1168400" cy="339725"/>
          </a:xfrm>
          <a:prstGeom prst="wedgeRectCallout">
            <a:avLst>
              <a:gd name="adj1" fmla="val -19916"/>
              <a:gd name="adj2" fmla="val -7268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800" b="1" dirty="0">
                <a:solidFill>
                  <a:schemeClr val="tx1"/>
                </a:solidFill>
              </a:rPr>
              <a:t>Assignment 6:</a:t>
            </a:r>
          </a:p>
          <a:p>
            <a:pPr algn="ctr" eaLnBrk="1" fontAlgn="auto" hangingPunct="1">
              <a:spcBef>
                <a:spcPts val="0"/>
              </a:spcBef>
              <a:spcAft>
                <a:spcPts val="0"/>
              </a:spcAft>
              <a:defRPr/>
            </a:pPr>
            <a:r>
              <a:rPr lang="en-US" sz="800" b="1" dirty="0">
                <a:solidFill>
                  <a:schemeClr val="tx1"/>
                </a:solidFill>
              </a:rPr>
              <a:t>Nonlinear Classifiers</a:t>
            </a:r>
          </a:p>
        </p:txBody>
      </p:sp>
    </p:spTree>
    <p:extLst>
      <p:ext uri="{BB962C8B-B14F-4D97-AF65-F5344CB8AC3E}">
        <p14:creationId xmlns:p14="http://schemas.microsoft.com/office/powerpoint/2010/main" val="266967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a:t>More and more bins. More and more samples.</a:t>
            </a:r>
          </a:p>
        </p:txBody>
      </p:sp>
      <p:pic>
        <p:nvPicPr>
          <p:cNvPr id="3174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0413" y="1009650"/>
            <a:ext cx="762317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766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a:t>Normalized Histograms to PDFs</a:t>
            </a:r>
          </a:p>
        </p:txBody>
      </p:sp>
      <p:pic>
        <p:nvPicPr>
          <p:cNvPr id="32771" name="Picture 103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413" y="1022350"/>
            <a:ext cx="76231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3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413" y="1022350"/>
            <a:ext cx="76231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0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0413" y="1022350"/>
            <a:ext cx="76231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2" name="Group 1041"/>
          <p:cNvGrpSpPr>
            <a:grpSpLocks/>
          </p:cNvGrpSpPr>
          <p:nvPr/>
        </p:nvGrpSpPr>
        <p:grpSpPr bwMode="auto">
          <a:xfrm>
            <a:off x="1690688" y="2281238"/>
            <a:ext cx="2297112" cy="765175"/>
            <a:chOff x="1690653" y="2281665"/>
            <a:chExt cx="2296885" cy="764889"/>
          </a:xfrm>
        </p:grpSpPr>
        <p:sp>
          <p:nvSpPr>
            <p:cNvPr id="51" name="Rectangle 50"/>
            <p:cNvSpPr>
              <a:spLocks noRot="1" noChangeAspect="1" noMove="1" noResize="1" noEditPoints="1" noAdjustHandles="1" noChangeArrowheads="1" noChangeShapeType="1" noTextEdit="1"/>
            </p:cNvSpPr>
            <p:nvPr/>
          </p:nvSpPr>
          <p:spPr>
            <a:xfrm>
              <a:off x="1690653" y="2281665"/>
              <a:ext cx="1988814" cy="764889"/>
            </a:xfrm>
            <a:prstGeom prst="rect">
              <a:avLst/>
            </a:prstGeom>
            <a:blipFill rotWithShape="0">
              <a:blip r:embed="rId5"/>
              <a:stretch>
                <a:fillRect/>
              </a:stretch>
            </a:blipFill>
            <a:ln w="38100">
              <a:solidFill>
                <a:srgbClr val="FF7A7A"/>
              </a:solidFill>
            </a:ln>
          </p:spPr>
          <p:txBody>
            <a:bodyPr/>
            <a:lstStyle/>
            <a:p>
              <a:r>
                <a:rPr lang="en-US">
                  <a:noFill/>
                </a:rPr>
                <a:t> </a:t>
              </a:r>
            </a:p>
          </p:txBody>
        </p:sp>
        <p:cxnSp>
          <p:nvCxnSpPr>
            <p:cNvPr id="1038" name="Straight Arrow Connector 1037"/>
            <p:cNvCxnSpPr>
              <a:stCxn id="51" idx="3"/>
            </p:cNvCxnSpPr>
            <p:nvPr/>
          </p:nvCxnSpPr>
          <p:spPr>
            <a:xfrm flipV="1">
              <a:off x="3679593" y="2664109"/>
              <a:ext cx="307945" cy="0"/>
            </a:xfrm>
            <a:prstGeom prst="straightConnector1">
              <a:avLst/>
            </a:prstGeom>
            <a:ln w="38100">
              <a:solidFill>
                <a:srgbClr val="FF7A7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3" name="Group 1042"/>
          <p:cNvGrpSpPr>
            <a:grpSpLocks/>
          </p:cNvGrpSpPr>
          <p:nvPr/>
        </p:nvGrpSpPr>
        <p:grpSpPr bwMode="auto">
          <a:xfrm>
            <a:off x="6353175" y="3282950"/>
            <a:ext cx="2557463" cy="763588"/>
            <a:chOff x="6353666" y="3282224"/>
            <a:chExt cx="2556529" cy="764889"/>
          </a:xfrm>
        </p:grpSpPr>
        <p:sp>
          <p:nvSpPr>
            <p:cNvPr id="50" name="Rectangle 49"/>
            <p:cNvSpPr>
              <a:spLocks noRot="1" noChangeAspect="1" noMove="1" noResize="1" noEditPoints="1" noAdjustHandles="1" noChangeArrowheads="1" noChangeShapeType="1" noTextEdit="1"/>
            </p:cNvSpPr>
            <p:nvPr/>
          </p:nvSpPr>
          <p:spPr>
            <a:xfrm>
              <a:off x="6842898" y="3282224"/>
              <a:ext cx="2067297" cy="764889"/>
            </a:xfrm>
            <a:prstGeom prst="rect">
              <a:avLst/>
            </a:prstGeom>
            <a:blipFill rotWithShape="0">
              <a:blip r:embed="rId6"/>
              <a:stretch>
                <a:fillRect/>
              </a:stretch>
            </a:blipFill>
            <a:ln w="38100">
              <a:solidFill>
                <a:srgbClr val="0E0EFF"/>
              </a:solidFill>
            </a:ln>
          </p:spPr>
          <p:txBody>
            <a:bodyPr/>
            <a:lstStyle/>
            <a:p>
              <a:r>
                <a:rPr lang="en-US">
                  <a:noFill/>
                </a:rPr>
                <a:t> </a:t>
              </a:r>
            </a:p>
          </p:txBody>
        </p:sp>
        <p:cxnSp>
          <p:nvCxnSpPr>
            <p:cNvPr id="1041" name="Straight Arrow Connector 1040"/>
            <p:cNvCxnSpPr>
              <a:stCxn id="50" idx="1"/>
            </p:cNvCxnSpPr>
            <p:nvPr/>
          </p:nvCxnSpPr>
          <p:spPr>
            <a:xfrm flipH="1" flipV="1">
              <a:off x="6353666" y="3663873"/>
              <a:ext cx="488771" cy="1591"/>
            </a:xfrm>
            <a:prstGeom prst="straightConnector1">
              <a:avLst/>
            </a:prstGeom>
            <a:ln w="38100">
              <a:solidFill>
                <a:srgbClr val="0E0EF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9053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fade">
                                      <p:cBhvr>
                                        <p:cTn id="12" dur="500"/>
                                        <p:tgtEl>
                                          <p:spTgt spid="10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fontAlgn="auto">
              <a:spcBef>
                <a:spcPts val="0"/>
              </a:spcBef>
              <a:spcAft>
                <a:spcPts val="0"/>
              </a:spcAft>
              <a:defRPr/>
            </a:pPr>
            <a:r>
              <a:rPr lang="en-US" dirty="0"/>
              <a:t>Mean, median, </a:t>
            </a:r>
            <a:r>
              <a:rPr lang="en-US" dirty="0">
                <a:solidFill>
                  <a:srgbClr val="000000"/>
                </a:solidFill>
                <a:highlight>
                  <a:srgbClr val="FFFF00"/>
                </a:highlight>
              </a:rPr>
              <a:t>standard deviation</a:t>
            </a:r>
            <a:r>
              <a:rPr lang="en-US" sz="1100" dirty="0">
                <a:latin typeface="Calibri" panose="020F0502020204030204" pitchFamily="34" charset="0"/>
                <a:ea typeface="Calibri" panose="020F0502020204030204" pitchFamily="34" charset="0"/>
                <a:cs typeface="Mangal"/>
              </a:rPr>
              <a:t> </a:t>
            </a:r>
            <a:r>
              <a:rPr lang="en-US" dirty="0"/>
              <a:t>… </a:t>
            </a:r>
            <a:r>
              <a:rPr lang="en-US" i="1" dirty="0"/>
              <a:t>Boring statistics</a:t>
            </a:r>
            <a:endParaRPr lang="en-US" dirty="0"/>
          </a:p>
        </p:txBody>
      </p:sp>
      <p:pic>
        <p:nvPicPr>
          <p:cNvPr id="3379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413" y="984250"/>
            <a:ext cx="7623175"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413" y="984250"/>
            <a:ext cx="7623175"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0413" y="984250"/>
            <a:ext cx="7623175"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0413" y="984250"/>
            <a:ext cx="7623175"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0413" y="984250"/>
            <a:ext cx="7623175"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0413" y="984250"/>
            <a:ext cx="7623175"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9014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fontAlgn="auto">
              <a:spcAft>
                <a:spcPts val="0"/>
              </a:spcAft>
              <a:defRPr/>
            </a:pPr>
            <a:r>
              <a:rPr lang="en-US" dirty="0">
                <a:solidFill>
                  <a:srgbClr val="000000"/>
                </a:solidFill>
                <a:highlight>
                  <a:srgbClr val="FFFF00"/>
                </a:highlight>
              </a:rPr>
              <a:t>Mean</a:t>
            </a:r>
            <a:r>
              <a:rPr lang="en-US" dirty="0"/>
              <a:t>, median, </a:t>
            </a:r>
            <a:r>
              <a:rPr lang="en-US" dirty="0">
                <a:solidFill>
                  <a:srgbClr val="000000"/>
                </a:solidFill>
                <a:highlight>
                  <a:srgbClr val="FFFF00"/>
                </a:highlight>
              </a:rPr>
              <a:t>standard deviation</a:t>
            </a:r>
            <a:r>
              <a:rPr lang="en-US" sz="1100" dirty="0">
                <a:latin typeface="Calibri" panose="020F0502020204030204" pitchFamily="34" charset="0"/>
                <a:ea typeface="Calibri" panose="020F0502020204030204" pitchFamily="34" charset="0"/>
                <a:cs typeface="Mangal"/>
              </a:rPr>
              <a:t> </a:t>
            </a:r>
            <a:r>
              <a:rPr lang="en-US" dirty="0"/>
              <a:t>… </a:t>
            </a:r>
            <a:r>
              <a:rPr lang="en-US" i="1" dirty="0"/>
              <a:t>Boring statistics</a:t>
            </a:r>
            <a:endParaRPr lang="en-US" dirty="0"/>
          </a:p>
        </p:txBody>
      </p:sp>
      <p:pic>
        <p:nvPicPr>
          <p:cNvPr id="3481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413" y="920750"/>
            <a:ext cx="76231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413" y="920750"/>
            <a:ext cx="76231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0413" y="920750"/>
            <a:ext cx="76231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0413" y="920750"/>
            <a:ext cx="76231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0413" y="920750"/>
            <a:ext cx="76231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0413" y="920750"/>
            <a:ext cx="76231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0413" y="920750"/>
            <a:ext cx="76231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0413" y="920750"/>
            <a:ext cx="76231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0413" y="920750"/>
            <a:ext cx="76231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60413" y="920750"/>
            <a:ext cx="76231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2633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a:t>The Cardinal Sinner</a:t>
            </a:r>
          </a:p>
        </p:txBody>
      </p:sp>
      <p:pic>
        <p:nvPicPr>
          <p:cNvPr id="1026" name="Picture 10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413" y="1022350"/>
            <a:ext cx="76231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a:spLocks noChangeArrowheads="1"/>
          </p:cNvSpPr>
          <p:nvPr/>
        </p:nvSpPr>
        <p:spPr bwMode="auto">
          <a:xfrm>
            <a:off x="5102225" y="2076450"/>
            <a:ext cx="3736975" cy="923925"/>
          </a:xfrm>
          <a:prstGeom prst="rect">
            <a:avLst/>
          </a:prstGeom>
          <a:solidFill>
            <a:srgbClr val="FFFF00"/>
          </a:solidFill>
          <a:ln w="57150">
            <a:solidFill>
              <a:srgbClr val="FF0000"/>
            </a:solidFill>
            <a:miter lim="800000"/>
            <a:headEnd/>
            <a:tailEnd/>
          </a:ln>
        </p:spPr>
        <p:txBody>
          <a:bodyPr tIns="91440" bIns="9144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latin typeface="Arial" panose="020B0604020202020204" pitchFamily="34" charset="0"/>
                <a:cs typeface="Arial" panose="020B0604020202020204" pitchFamily="34" charset="0"/>
              </a:rPr>
              <a:t>The probability of “getting 60 inches is 0.045”</a:t>
            </a:r>
          </a:p>
        </p:txBody>
      </p:sp>
      <p:sp>
        <p:nvSpPr>
          <p:cNvPr id="6" name="TextBox 5"/>
          <p:cNvSpPr txBox="1">
            <a:spLocks noChangeArrowheads="1"/>
          </p:cNvSpPr>
          <p:nvPr/>
        </p:nvSpPr>
        <p:spPr bwMode="auto">
          <a:xfrm>
            <a:off x="4062413" y="3776663"/>
            <a:ext cx="2260600" cy="554037"/>
          </a:xfrm>
          <a:prstGeom prst="rect">
            <a:avLst/>
          </a:prstGeom>
          <a:solidFill>
            <a:srgbClr val="FFFF00"/>
          </a:solidFill>
          <a:ln w="57150">
            <a:solidFill>
              <a:srgbClr val="FF0000"/>
            </a:solidFill>
            <a:miter lim="800000"/>
            <a:headEnd/>
            <a:tailEnd/>
          </a:ln>
        </p:spPr>
        <p:txBody>
          <a:bodyPr tIns="91440" bIns="9144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latin typeface="Arial" panose="020B0604020202020204" pitchFamily="34" charset="0"/>
                <a:cs typeface="Arial" panose="020B0604020202020204" pitchFamily="34" charset="0"/>
              </a:rPr>
              <a:t>Never say that</a:t>
            </a:r>
          </a:p>
        </p:txBody>
      </p:sp>
      <p:cxnSp>
        <p:nvCxnSpPr>
          <p:cNvPr id="4" name="Elbow Connector 3"/>
          <p:cNvCxnSpPr>
            <a:stCxn id="6" idx="3"/>
            <a:endCxn id="39" idx="2"/>
          </p:cNvCxnSpPr>
          <p:nvPr/>
        </p:nvCxnSpPr>
        <p:spPr>
          <a:xfrm flipV="1">
            <a:off x="6323013" y="3000375"/>
            <a:ext cx="647700" cy="105410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663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t>The Reformed</a:t>
            </a:r>
          </a:p>
        </p:txBody>
      </p:sp>
      <p:pic>
        <p:nvPicPr>
          <p:cNvPr id="3686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413" y="1022350"/>
            <a:ext cx="76231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a:xfrm>
            <a:off x="6229350" y="2038350"/>
            <a:ext cx="1119188"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413" y="1022350"/>
            <a:ext cx="76231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0413" y="1022350"/>
            <a:ext cx="76231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a:spLocks noChangeArrowheads="1"/>
          </p:cNvSpPr>
          <p:nvPr/>
        </p:nvSpPr>
        <p:spPr bwMode="auto">
          <a:xfrm>
            <a:off x="6264275" y="2743200"/>
            <a:ext cx="1841500" cy="431800"/>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latin typeface="Arial" panose="020B0604020202020204" pitchFamily="34" charset="0"/>
                <a:cs typeface="Arial" panose="020B0604020202020204" pitchFamily="34" charset="0"/>
              </a:rPr>
              <a:t>2.28% of samples are inside the shaded strip</a:t>
            </a:r>
          </a:p>
        </p:txBody>
      </p:sp>
      <p:sp>
        <p:nvSpPr>
          <p:cNvPr id="18" name="TextBox 17"/>
          <p:cNvSpPr txBox="1">
            <a:spLocks noChangeArrowheads="1"/>
          </p:cNvSpPr>
          <p:nvPr/>
        </p:nvSpPr>
        <p:spPr bwMode="auto">
          <a:xfrm>
            <a:off x="6264275" y="2743200"/>
            <a:ext cx="1841500" cy="431800"/>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latin typeface="Arial" panose="020B0604020202020204" pitchFamily="34" charset="0"/>
                <a:cs typeface="Arial" panose="020B0604020202020204" pitchFamily="34" charset="0"/>
              </a:rPr>
              <a:t>4.57% of samples are inside the shaded strip</a:t>
            </a:r>
          </a:p>
        </p:txBody>
      </p:sp>
      <p:sp>
        <p:nvSpPr>
          <p:cNvPr id="19" name="TextBox 18"/>
          <p:cNvSpPr txBox="1">
            <a:spLocks noRot="1" noChangeAspect="1" noMove="1" noResize="1" noEditPoints="1" noAdjustHandles="1" noChangeArrowheads="1" noChangeShapeType="1" noTextEdit="1"/>
          </p:cNvSpPr>
          <p:nvPr/>
        </p:nvSpPr>
        <p:spPr>
          <a:xfrm>
            <a:off x="6263960" y="3439053"/>
            <a:ext cx="2451062" cy="1449756"/>
          </a:xfrm>
          <a:prstGeom prst="rect">
            <a:avLst/>
          </a:prstGeom>
          <a:blipFill rotWithShape="0">
            <a:blip r:embed="rId5"/>
            <a:stretch>
              <a:fillRect/>
            </a:stretch>
          </a:blipFill>
          <a:ln w="38100">
            <a:solidFill>
              <a:schemeClr val="tx1"/>
            </a:solidFill>
          </a:ln>
        </p:spPr>
        <p:txBody>
          <a:bodyPr/>
          <a:lstStyle/>
          <a:p>
            <a:r>
              <a:rPr lang="en-US">
                <a:noFill/>
              </a:rPr>
              <a:t> </a:t>
            </a:r>
          </a:p>
        </p:txBody>
      </p:sp>
      <p:grpSp>
        <p:nvGrpSpPr>
          <p:cNvPr id="36874" name="Group 26"/>
          <p:cNvGrpSpPr>
            <a:grpSpLocks/>
          </p:cNvGrpSpPr>
          <p:nvPr/>
        </p:nvGrpSpPr>
        <p:grpSpPr bwMode="auto">
          <a:xfrm>
            <a:off x="2767013" y="2065338"/>
            <a:ext cx="1501775" cy="1798637"/>
            <a:chOff x="2766363" y="2050154"/>
            <a:chExt cx="1502334" cy="1799360"/>
          </a:xfrm>
        </p:grpSpPr>
        <p:sp>
          <p:nvSpPr>
            <p:cNvPr id="36882" name="TextBox 27"/>
            <p:cNvSpPr txBox="1">
              <a:spLocks noChangeArrowheads="1"/>
            </p:cNvSpPr>
            <p:nvPr/>
          </p:nvSpPr>
          <p:spPr bwMode="auto">
            <a:xfrm>
              <a:off x="2766363" y="2050154"/>
              <a:ext cx="1502334" cy="502920"/>
            </a:xfrm>
            <a:prstGeom prst="rect">
              <a:avLst/>
            </a:prstGeom>
            <a:solidFill>
              <a:srgbClr val="FFE0E0"/>
            </a:solidFill>
            <a:ln w="38100">
              <a:solidFill>
                <a:srgbClr val="877373"/>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Width= 0	inch</a:t>
              </a:r>
            </a:p>
          </p:txBody>
        </p:sp>
        <p:cxnSp>
          <p:nvCxnSpPr>
            <p:cNvPr id="29" name="Straight Arrow Connector 28"/>
            <p:cNvCxnSpPr>
              <a:stCxn id="36882" idx="2"/>
            </p:cNvCxnSpPr>
            <p:nvPr/>
          </p:nvCxnSpPr>
          <p:spPr>
            <a:xfrm>
              <a:off x="3517529" y="2553593"/>
              <a:ext cx="3176" cy="1295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a:grpSpLocks/>
          </p:cNvGrpSpPr>
          <p:nvPr/>
        </p:nvGrpSpPr>
        <p:grpSpPr bwMode="auto">
          <a:xfrm>
            <a:off x="2767013" y="2065338"/>
            <a:ext cx="1501775" cy="1798637"/>
            <a:chOff x="2766363" y="2050154"/>
            <a:chExt cx="1502334" cy="1799360"/>
          </a:xfrm>
        </p:grpSpPr>
        <p:sp>
          <p:nvSpPr>
            <p:cNvPr id="36880" name="TextBox 20"/>
            <p:cNvSpPr txBox="1">
              <a:spLocks noChangeArrowheads="1"/>
            </p:cNvSpPr>
            <p:nvPr/>
          </p:nvSpPr>
          <p:spPr bwMode="auto">
            <a:xfrm>
              <a:off x="2766363" y="2050154"/>
              <a:ext cx="1502334" cy="502920"/>
            </a:xfrm>
            <a:prstGeom prst="rect">
              <a:avLst/>
            </a:prstGeom>
            <a:solidFill>
              <a:srgbClr val="FFE0E0"/>
            </a:solidFill>
            <a:ln w="38100">
              <a:solidFill>
                <a:srgbClr val="877373"/>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Width= ½	inch</a:t>
              </a:r>
            </a:p>
          </p:txBody>
        </p:sp>
        <p:cxnSp>
          <p:nvCxnSpPr>
            <p:cNvPr id="7" name="Straight Arrow Connector 6"/>
            <p:cNvCxnSpPr>
              <a:stCxn id="36880" idx="2"/>
            </p:cNvCxnSpPr>
            <p:nvPr/>
          </p:nvCxnSpPr>
          <p:spPr>
            <a:xfrm>
              <a:off x="3517529" y="2553593"/>
              <a:ext cx="3176" cy="1295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a:grpSpLocks/>
          </p:cNvGrpSpPr>
          <p:nvPr/>
        </p:nvGrpSpPr>
        <p:grpSpPr bwMode="auto">
          <a:xfrm>
            <a:off x="2767013" y="2065338"/>
            <a:ext cx="1501775" cy="1798637"/>
            <a:chOff x="2766363" y="2050154"/>
            <a:chExt cx="1502334" cy="1799360"/>
          </a:xfrm>
        </p:grpSpPr>
        <p:sp>
          <p:nvSpPr>
            <p:cNvPr id="36878" name="TextBox 24"/>
            <p:cNvSpPr txBox="1">
              <a:spLocks noChangeArrowheads="1"/>
            </p:cNvSpPr>
            <p:nvPr/>
          </p:nvSpPr>
          <p:spPr bwMode="auto">
            <a:xfrm>
              <a:off x="2766363" y="2050154"/>
              <a:ext cx="1502334" cy="502920"/>
            </a:xfrm>
            <a:prstGeom prst="rect">
              <a:avLst/>
            </a:prstGeom>
            <a:solidFill>
              <a:srgbClr val="FFE0E0"/>
            </a:solidFill>
            <a:ln w="38100">
              <a:solidFill>
                <a:srgbClr val="877373"/>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Width= 1	inch</a:t>
              </a:r>
            </a:p>
          </p:txBody>
        </p:sp>
        <p:cxnSp>
          <p:nvCxnSpPr>
            <p:cNvPr id="26" name="Straight Arrow Connector 25"/>
            <p:cNvCxnSpPr>
              <a:stCxn id="36878" idx="2"/>
            </p:cNvCxnSpPr>
            <p:nvPr/>
          </p:nvCxnSpPr>
          <p:spPr>
            <a:xfrm>
              <a:off x="3517529" y="2553593"/>
              <a:ext cx="3176" cy="1295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a:spLocks noRot="1" noChangeAspect="1" noMove="1" noResize="1" noEditPoints="1" noAdjustHandles="1" noChangeArrowheads="1" noChangeShapeType="1" noTextEdit="1"/>
          </p:cNvSpPr>
          <p:nvPr/>
        </p:nvSpPr>
        <p:spPr>
          <a:xfrm>
            <a:off x="6263960" y="3439053"/>
            <a:ext cx="2451062" cy="1261884"/>
          </a:xfrm>
          <a:prstGeom prst="rect">
            <a:avLst/>
          </a:prstGeom>
          <a:blipFill rotWithShape="0">
            <a:blip r:embed="rId6"/>
            <a:stretch>
              <a:fillRect/>
            </a:stretch>
          </a:blipFill>
          <a:ln w="38100">
            <a:solidFill>
              <a:schemeClr val="tx1"/>
            </a:solidFill>
          </a:ln>
        </p:spPr>
        <p:txBody>
          <a:bodyPr/>
          <a:lstStyle/>
          <a:p>
            <a:r>
              <a:rPr lang="en-US">
                <a:noFill/>
              </a:rPr>
              <a:t> </a:t>
            </a:r>
          </a:p>
        </p:txBody>
      </p:sp>
    </p:spTree>
    <p:extLst>
      <p:ext uri="{BB962C8B-B14F-4D97-AF65-F5344CB8AC3E}">
        <p14:creationId xmlns:p14="http://schemas.microsoft.com/office/powerpoint/2010/main" val="1986296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Rot="1" noChangeAspect="1" noMove="1" noResize="1" noEditPoints="1" noAdjustHandles="1" noChangeArrowheads="1" noChangeShapeType="1" noTextEdit="1"/>
          </p:cNvSpPr>
          <p:nvPr/>
        </p:nvSpPr>
        <p:spPr>
          <a:xfrm>
            <a:off x="838295" y="577909"/>
            <a:ext cx="7467408" cy="6635021"/>
          </a:xfrm>
          <a:prstGeom prst="rect">
            <a:avLst/>
          </a:prstGeom>
          <a:blipFill rotWithShape="0">
            <a:blip r:embed="rId2"/>
            <a:stretch>
              <a:fillRect l="-1144" t="-735"/>
            </a:stretch>
          </a:blipFill>
        </p:spPr>
        <p:txBody>
          <a:bodyPr/>
          <a:lstStyle/>
          <a:p>
            <a:r>
              <a:rPr lang="en-US">
                <a:noFill/>
              </a:rPr>
              <a:t> </a:t>
            </a:r>
          </a:p>
        </p:txBody>
      </p:sp>
      <p:grpSp>
        <p:nvGrpSpPr>
          <p:cNvPr id="18" name="Group 17"/>
          <p:cNvGrpSpPr>
            <a:grpSpLocks/>
          </p:cNvGrpSpPr>
          <p:nvPr/>
        </p:nvGrpSpPr>
        <p:grpSpPr bwMode="auto">
          <a:xfrm>
            <a:off x="5699125" y="4005263"/>
            <a:ext cx="3273425" cy="1720850"/>
            <a:chOff x="5699470" y="4005499"/>
            <a:chExt cx="3273062" cy="2102297"/>
          </a:xfrm>
        </p:grpSpPr>
        <p:sp>
          <p:nvSpPr>
            <p:cNvPr id="6" name="Rectangle 5"/>
            <p:cNvSpPr/>
            <p:nvPr/>
          </p:nvSpPr>
          <p:spPr>
            <a:xfrm>
              <a:off x="6609007" y="4005499"/>
              <a:ext cx="2363525" cy="41502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eaLnBrk="1" fontAlgn="auto" hangingPunct="1">
                <a:spcBef>
                  <a:spcPts val="0"/>
                </a:spcBef>
                <a:spcAft>
                  <a:spcPts val="0"/>
                </a:spcAft>
                <a:defRPr/>
              </a:pPr>
              <a:r>
                <a:rPr lang="en-US" sz="1050" dirty="0">
                  <a:solidFill>
                    <a:schemeClr val="tx1"/>
                  </a:solidFill>
                </a:rPr>
                <a:t>The presence of the denominator turns these quantities into probabilities.</a:t>
              </a:r>
            </a:p>
          </p:txBody>
        </p:sp>
        <p:cxnSp>
          <p:nvCxnSpPr>
            <p:cNvPr id="8" name="Straight Arrow Connector 7"/>
            <p:cNvCxnSpPr/>
            <p:nvPr/>
          </p:nvCxnSpPr>
          <p:spPr>
            <a:xfrm flipH="1">
              <a:off x="5699470" y="4234347"/>
              <a:ext cx="9047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6" idx="2"/>
            </p:cNvCxnSpPr>
            <p:nvPr/>
          </p:nvCxnSpPr>
          <p:spPr>
            <a:xfrm rot="16200000" flipH="1">
              <a:off x="7144757" y="5067334"/>
              <a:ext cx="1687268" cy="393656"/>
            </a:xfrm>
            <a:prstGeom prst="bentConnector4">
              <a:avLst>
                <a:gd name="adj1" fmla="val 24369"/>
                <a:gd name="adj2" fmla="val 23565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892" name="Title 1"/>
          <p:cNvSpPr>
            <a:spLocks noGrp="1"/>
          </p:cNvSpPr>
          <p:nvPr>
            <p:ph type="title"/>
          </p:nvPr>
        </p:nvSpPr>
        <p:spPr/>
        <p:txBody>
          <a:bodyPr/>
          <a:lstStyle/>
          <a:p>
            <a:r>
              <a:rPr lang="en-US" altLang="en-US"/>
              <a:t>Histograms, PDFs and probabilities</a:t>
            </a:r>
          </a:p>
        </p:txBody>
      </p:sp>
    </p:spTree>
    <p:extLst>
      <p:ext uri="{BB962C8B-B14F-4D97-AF65-F5344CB8AC3E}">
        <p14:creationId xmlns:p14="http://schemas.microsoft.com/office/powerpoint/2010/main" val="2161865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Rot="1" noChangeAspect="1" noMove="1" noResize="1" noEditPoints="1" noAdjustHandles="1" noChangeArrowheads="1" noChangeShapeType="1" noTextEdit="1"/>
          </p:cNvSpPr>
          <p:nvPr/>
        </p:nvSpPr>
        <p:spPr>
          <a:xfrm>
            <a:off x="838295" y="577909"/>
            <a:ext cx="7467408" cy="5285037"/>
          </a:xfrm>
          <a:prstGeom prst="rect">
            <a:avLst/>
          </a:prstGeom>
          <a:blipFill rotWithShape="0">
            <a:blip r:embed="rId2"/>
            <a:stretch>
              <a:fillRect l="-1144" t="-692" r="-327"/>
            </a:stretch>
          </a:blipFill>
        </p:spPr>
        <p:txBody>
          <a:bodyPr/>
          <a:lstStyle/>
          <a:p>
            <a:r>
              <a:rPr lang="en-US">
                <a:noFill/>
              </a:rPr>
              <a:t> </a:t>
            </a:r>
          </a:p>
        </p:txBody>
      </p:sp>
      <p:grpSp>
        <p:nvGrpSpPr>
          <p:cNvPr id="29" name="Group 28"/>
          <p:cNvGrpSpPr>
            <a:grpSpLocks/>
          </p:cNvGrpSpPr>
          <p:nvPr/>
        </p:nvGrpSpPr>
        <p:grpSpPr bwMode="auto">
          <a:xfrm>
            <a:off x="4181475" y="2019300"/>
            <a:ext cx="4397375" cy="630238"/>
            <a:chOff x="4181383" y="2196173"/>
            <a:chExt cx="4397631" cy="630315"/>
          </a:xfrm>
        </p:grpSpPr>
        <p:sp>
          <p:nvSpPr>
            <p:cNvPr id="5" name="Rectangle 4"/>
            <p:cNvSpPr/>
            <p:nvPr/>
          </p:nvSpPr>
          <p:spPr>
            <a:xfrm>
              <a:off x="4181383" y="2343829"/>
              <a:ext cx="746168" cy="3350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p:cNvSpPr>
              <a:spLocks noRot="1" noChangeAspect="1" noMove="1" noResize="1" noEditPoints="1" noAdjustHandles="1" noChangeArrowheads="1" noChangeShapeType="1" noTextEdit="1"/>
            </p:cNvSpPr>
            <p:nvPr/>
          </p:nvSpPr>
          <p:spPr>
            <a:xfrm>
              <a:off x="6022245" y="2196173"/>
              <a:ext cx="2556769" cy="630315"/>
            </a:xfrm>
            <a:prstGeom prst="rect">
              <a:avLst/>
            </a:prstGeom>
            <a:blipFill rotWithShape="0">
              <a:blip r:embed="rId3"/>
              <a:stretch>
                <a:fillRect l="-475" t="-4717" b="-14151"/>
              </a:stretch>
            </a:blipFill>
            <a:ln w="12700">
              <a:solidFill>
                <a:schemeClr val="tx1"/>
              </a:solidFill>
            </a:ln>
          </p:spPr>
          <p:txBody>
            <a:bodyPr/>
            <a:lstStyle/>
            <a:p>
              <a:r>
                <a:rPr lang="en-US">
                  <a:noFill/>
                </a:rPr>
                <a:t> </a:t>
              </a:r>
            </a:p>
          </p:txBody>
        </p:sp>
        <p:cxnSp>
          <p:nvCxnSpPr>
            <p:cNvPr id="18" name="Straight Arrow Connector 17"/>
            <p:cNvCxnSpPr/>
            <p:nvPr/>
          </p:nvCxnSpPr>
          <p:spPr>
            <a:xfrm flipH="1" flipV="1">
              <a:off x="4927551" y="2510536"/>
              <a:ext cx="1095439" cy="1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a:grpSpLocks/>
          </p:cNvGrpSpPr>
          <p:nvPr/>
        </p:nvGrpSpPr>
        <p:grpSpPr bwMode="auto">
          <a:xfrm>
            <a:off x="311150" y="2546350"/>
            <a:ext cx="4518025" cy="1222375"/>
            <a:chOff x="311023" y="2724200"/>
            <a:chExt cx="4518010" cy="1222354"/>
          </a:xfrm>
        </p:grpSpPr>
        <p:sp>
          <p:nvSpPr>
            <p:cNvPr id="10" name="Rectangle 9"/>
            <p:cNvSpPr/>
            <p:nvPr/>
          </p:nvSpPr>
          <p:spPr>
            <a:xfrm>
              <a:off x="4490897" y="2724200"/>
              <a:ext cx="338136" cy="33495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p:cNvSpPr/>
            <p:nvPr/>
          </p:nvSpPr>
          <p:spPr>
            <a:xfrm>
              <a:off x="311023" y="3316328"/>
              <a:ext cx="2557455" cy="6302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What is the overall probability of getting F?</a:t>
              </a:r>
            </a:p>
          </p:txBody>
        </p:sp>
        <p:cxnSp>
          <p:nvCxnSpPr>
            <p:cNvPr id="20" name="Elbow Connector 19"/>
            <p:cNvCxnSpPr>
              <a:stCxn id="14" idx="3"/>
              <a:endCxn id="10" idx="2"/>
            </p:cNvCxnSpPr>
            <p:nvPr/>
          </p:nvCxnSpPr>
          <p:spPr>
            <a:xfrm flipV="1">
              <a:off x="2868478" y="3059157"/>
              <a:ext cx="1790694" cy="57149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a:grpSpLocks/>
          </p:cNvGrpSpPr>
          <p:nvPr/>
        </p:nvGrpSpPr>
        <p:grpSpPr bwMode="auto">
          <a:xfrm>
            <a:off x="4883150" y="2546350"/>
            <a:ext cx="3695700" cy="1222375"/>
            <a:chOff x="4882717" y="2724200"/>
            <a:chExt cx="3696296" cy="1222354"/>
          </a:xfrm>
        </p:grpSpPr>
        <p:sp>
          <p:nvSpPr>
            <p:cNvPr id="9" name="Rectangle 8"/>
            <p:cNvSpPr/>
            <p:nvPr/>
          </p:nvSpPr>
          <p:spPr>
            <a:xfrm>
              <a:off x="4882717" y="2724200"/>
              <a:ext cx="665270" cy="3492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a:spLocks noRot="1" noChangeAspect="1" noMove="1" noResize="1" noEditPoints="1" noAdjustHandles="1" noChangeArrowheads="1" noChangeShapeType="1" noTextEdit="1"/>
            </p:cNvSpPr>
            <p:nvPr/>
          </p:nvSpPr>
          <p:spPr>
            <a:xfrm>
              <a:off x="6022244" y="3316239"/>
              <a:ext cx="2556769" cy="630315"/>
            </a:xfrm>
            <a:prstGeom prst="rect">
              <a:avLst/>
            </a:prstGeom>
            <a:blipFill rotWithShape="0">
              <a:blip r:embed="rId4"/>
              <a:stretch>
                <a:fillRect l="-475" t="-4762" b="-15238"/>
              </a:stretch>
            </a:blipFill>
            <a:ln w="12700">
              <a:solidFill>
                <a:schemeClr val="tx1"/>
              </a:solidFill>
            </a:ln>
          </p:spPr>
          <p:txBody>
            <a:bodyPr/>
            <a:lstStyle/>
            <a:p>
              <a:r>
                <a:rPr lang="en-US">
                  <a:noFill/>
                </a:rPr>
                <a:t> </a:t>
              </a:r>
            </a:p>
          </p:txBody>
        </p:sp>
        <p:cxnSp>
          <p:nvCxnSpPr>
            <p:cNvPr id="24" name="Elbow Connector 23"/>
            <p:cNvCxnSpPr>
              <a:stCxn id="12" idx="1"/>
              <a:endCxn id="9" idx="2"/>
            </p:cNvCxnSpPr>
            <p:nvPr/>
          </p:nvCxnSpPr>
          <p:spPr>
            <a:xfrm rot="10800000">
              <a:off x="5216146" y="3073444"/>
              <a:ext cx="806580" cy="55720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a:grpSpLocks/>
          </p:cNvGrpSpPr>
          <p:nvPr/>
        </p:nvGrpSpPr>
        <p:grpSpPr bwMode="auto">
          <a:xfrm>
            <a:off x="311150" y="2019300"/>
            <a:ext cx="3802063" cy="630238"/>
            <a:chOff x="311023" y="2196173"/>
            <a:chExt cx="3802925" cy="630315"/>
          </a:xfrm>
        </p:grpSpPr>
        <p:sp>
          <p:nvSpPr>
            <p:cNvPr id="8" name="Rectangle 7"/>
            <p:cNvSpPr/>
            <p:nvPr/>
          </p:nvSpPr>
          <p:spPr>
            <a:xfrm>
              <a:off x="3775733" y="2343829"/>
              <a:ext cx="338215" cy="3350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p:nvSpPr>
          <p:spPr>
            <a:xfrm>
              <a:off x="311023" y="2196173"/>
              <a:ext cx="2556454"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What is the overall probability of getting M?</a:t>
              </a:r>
            </a:p>
          </p:txBody>
        </p:sp>
        <p:cxnSp>
          <p:nvCxnSpPr>
            <p:cNvPr id="26" name="Straight Arrow Connector 25"/>
            <p:cNvCxnSpPr>
              <a:stCxn id="13" idx="3"/>
              <a:endCxn id="8" idx="1"/>
            </p:cNvCxnSpPr>
            <p:nvPr/>
          </p:nvCxnSpPr>
          <p:spPr>
            <a:xfrm flipV="1">
              <a:off x="2867477" y="2510536"/>
              <a:ext cx="908256" cy="1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p:cNvGrpSpPr>
            <a:grpSpLocks/>
          </p:cNvGrpSpPr>
          <p:nvPr/>
        </p:nvGrpSpPr>
        <p:grpSpPr bwMode="auto">
          <a:xfrm>
            <a:off x="5075238" y="4868863"/>
            <a:ext cx="3495675" cy="630237"/>
            <a:chOff x="4518727" y="2196173"/>
            <a:chExt cx="4060287" cy="630315"/>
          </a:xfrm>
        </p:grpSpPr>
        <p:sp>
          <p:nvSpPr>
            <p:cNvPr id="32" name="Rectangle 31"/>
            <p:cNvSpPr/>
            <p:nvPr/>
          </p:nvSpPr>
          <p:spPr>
            <a:xfrm>
              <a:off x="4518727" y="2343828"/>
              <a:ext cx="1089749" cy="33500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ectangle 32"/>
            <p:cNvSpPr/>
            <p:nvPr/>
          </p:nvSpPr>
          <p:spPr>
            <a:xfrm>
              <a:off x="6021512" y="2196173"/>
              <a:ext cx="2557502"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Class conditional probability</a:t>
              </a:r>
            </a:p>
          </p:txBody>
        </p:sp>
        <p:cxnSp>
          <p:nvCxnSpPr>
            <p:cNvPr id="34" name="Straight Arrow Connector 33"/>
            <p:cNvCxnSpPr>
              <a:endCxn id="32" idx="3"/>
            </p:cNvCxnSpPr>
            <p:nvPr/>
          </p:nvCxnSpPr>
          <p:spPr>
            <a:xfrm flipH="1" flipV="1">
              <a:off x="5608476" y="2510537"/>
              <a:ext cx="413036" cy="1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a:grpSpLocks/>
          </p:cNvGrpSpPr>
          <p:nvPr/>
        </p:nvGrpSpPr>
        <p:grpSpPr bwMode="auto">
          <a:xfrm>
            <a:off x="301625" y="4868863"/>
            <a:ext cx="4732338" cy="630237"/>
            <a:chOff x="-253964" y="2196173"/>
            <a:chExt cx="4731495" cy="630315"/>
          </a:xfrm>
        </p:grpSpPr>
        <p:sp>
          <p:nvSpPr>
            <p:cNvPr id="36" name="Rectangle 35"/>
            <p:cNvSpPr/>
            <p:nvPr/>
          </p:nvSpPr>
          <p:spPr>
            <a:xfrm>
              <a:off x="3774393" y="2343828"/>
              <a:ext cx="703138" cy="33500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a:xfrm>
              <a:off x="-253964" y="2196173"/>
              <a:ext cx="2557007"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i="1" dirty="0">
                  <a:solidFill>
                    <a:schemeClr val="tx1"/>
                  </a:solidFill>
                </a:rPr>
                <a:t>A priori </a:t>
              </a:r>
              <a:r>
                <a:rPr lang="en-US" dirty="0">
                  <a:solidFill>
                    <a:schemeClr val="tx1"/>
                  </a:solidFill>
                </a:rPr>
                <a:t>probability</a:t>
              </a:r>
              <a:endParaRPr lang="en-US" i="1" dirty="0">
                <a:solidFill>
                  <a:schemeClr val="tx1"/>
                </a:solidFill>
              </a:endParaRPr>
            </a:p>
          </p:txBody>
        </p:sp>
        <p:cxnSp>
          <p:nvCxnSpPr>
            <p:cNvPr id="38" name="Straight Arrow Connector 37"/>
            <p:cNvCxnSpPr>
              <a:stCxn id="37" idx="3"/>
              <a:endCxn id="36" idx="1"/>
            </p:cNvCxnSpPr>
            <p:nvPr/>
          </p:nvCxnSpPr>
          <p:spPr>
            <a:xfrm flipV="1">
              <a:off x="2303043" y="2510537"/>
              <a:ext cx="1471350" cy="1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a:grpSpLocks/>
          </p:cNvGrpSpPr>
          <p:nvPr/>
        </p:nvGrpSpPr>
        <p:grpSpPr bwMode="auto">
          <a:xfrm>
            <a:off x="301625" y="5218113"/>
            <a:ext cx="3463925" cy="996950"/>
            <a:chOff x="311022" y="5439855"/>
            <a:chExt cx="3464094" cy="996671"/>
          </a:xfrm>
        </p:grpSpPr>
        <p:sp>
          <p:nvSpPr>
            <p:cNvPr id="45" name="Rectangle 44"/>
            <p:cNvSpPr/>
            <p:nvPr/>
          </p:nvSpPr>
          <p:spPr>
            <a:xfrm>
              <a:off x="2908299" y="5439855"/>
              <a:ext cx="866817" cy="3348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6" name="Rectangle 45"/>
            <p:cNvSpPr/>
            <p:nvPr/>
          </p:nvSpPr>
          <p:spPr>
            <a:xfrm>
              <a:off x="311022" y="5806464"/>
              <a:ext cx="2556000" cy="63006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i="1" dirty="0">
                  <a:solidFill>
                    <a:schemeClr val="tx1"/>
                  </a:solidFill>
                </a:rPr>
                <a:t>Posterior </a:t>
              </a:r>
              <a:r>
                <a:rPr lang="en-US" dirty="0">
                  <a:solidFill>
                    <a:schemeClr val="tx1"/>
                  </a:solidFill>
                </a:rPr>
                <a:t>probability</a:t>
              </a:r>
              <a:endParaRPr lang="en-US" i="1" dirty="0">
                <a:solidFill>
                  <a:schemeClr val="tx1"/>
                </a:solidFill>
              </a:endParaRPr>
            </a:p>
          </p:txBody>
        </p:sp>
        <p:cxnSp>
          <p:nvCxnSpPr>
            <p:cNvPr id="51" name="Elbow Connector 50"/>
            <p:cNvCxnSpPr>
              <a:stCxn id="46" idx="3"/>
              <a:endCxn id="45" idx="2"/>
            </p:cNvCxnSpPr>
            <p:nvPr/>
          </p:nvCxnSpPr>
          <p:spPr>
            <a:xfrm flipV="1">
              <a:off x="2867022" y="5774723"/>
              <a:ext cx="474686" cy="34597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922" name="Title 1"/>
          <p:cNvSpPr>
            <a:spLocks noGrp="1"/>
          </p:cNvSpPr>
          <p:nvPr>
            <p:ph type="title"/>
          </p:nvPr>
        </p:nvSpPr>
        <p:spPr/>
        <p:txBody>
          <a:bodyPr/>
          <a:lstStyle/>
          <a:p>
            <a:r>
              <a:rPr lang="en-US" altLang="en-US"/>
              <a:t>Bayes Classifier (also, Theorem)</a:t>
            </a:r>
          </a:p>
        </p:txBody>
      </p:sp>
    </p:spTree>
    <p:extLst>
      <p:ext uri="{BB962C8B-B14F-4D97-AF65-F5344CB8AC3E}">
        <p14:creationId xmlns:p14="http://schemas.microsoft.com/office/powerpoint/2010/main" val="1219517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Rot="1" noChangeAspect="1" noMove="1" noResize="1" noEditPoints="1" noAdjustHandles="1" noChangeArrowheads="1" noChangeShapeType="1" noTextEdit="1"/>
          </p:cNvSpPr>
          <p:nvPr/>
        </p:nvSpPr>
        <p:spPr>
          <a:xfrm>
            <a:off x="838295" y="551275"/>
            <a:ext cx="7467408" cy="5774658"/>
          </a:xfrm>
          <a:prstGeom prst="rect">
            <a:avLst/>
          </a:prstGeom>
          <a:blipFill rotWithShape="0">
            <a:blip r:embed="rId2"/>
            <a:stretch>
              <a:fillRect l="-2124" t="-1371" b="-633"/>
            </a:stretch>
          </a:blipFill>
        </p:spPr>
        <p:txBody>
          <a:bodyPr/>
          <a:lstStyle/>
          <a:p>
            <a:r>
              <a:rPr lang="en-US">
                <a:noFill/>
              </a:rPr>
              <a:t> </a:t>
            </a:r>
          </a:p>
        </p:txBody>
      </p:sp>
      <p:grpSp>
        <p:nvGrpSpPr>
          <p:cNvPr id="31" name="Group 30"/>
          <p:cNvGrpSpPr>
            <a:grpSpLocks/>
          </p:cNvGrpSpPr>
          <p:nvPr/>
        </p:nvGrpSpPr>
        <p:grpSpPr bwMode="auto">
          <a:xfrm>
            <a:off x="5075238" y="3643313"/>
            <a:ext cx="3495675" cy="630237"/>
            <a:chOff x="4518727" y="2196173"/>
            <a:chExt cx="4060287" cy="630315"/>
          </a:xfrm>
        </p:grpSpPr>
        <p:sp>
          <p:nvSpPr>
            <p:cNvPr id="32" name="Rectangle 31"/>
            <p:cNvSpPr/>
            <p:nvPr/>
          </p:nvSpPr>
          <p:spPr>
            <a:xfrm>
              <a:off x="4518727" y="2343828"/>
              <a:ext cx="1089749" cy="33500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ectangle 32"/>
            <p:cNvSpPr/>
            <p:nvPr/>
          </p:nvSpPr>
          <p:spPr>
            <a:xfrm>
              <a:off x="6021512" y="2196173"/>
              <a:ext cx="2557502"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Class conditional probability</a:t>
              </a:r>
            </a:p>
          </p:txBody>
        </p:sp>
        <p:cxnSp>
          <p:nvCxnSpPr>
            <p:cNvPr id="34" name="Straight Arrow Connector 33"/>
            <p:cNvCxnSpPr>
              <a:endCxn id="32" idx="3"/>
            </p:cNvCxnSpPr>
            <p:nvPr/>
          </p:nvCxnSpPr>
          <p:spPr>
            <a:xfrm flipH="1" flipV="1">
              <a:off x="5608476" y="2510537"/>
              <a:ext cx="413036" cy="1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a:grpSpLocks/>
          </p:cNvGrpSpPr>
          <p:nvPr/>
        </p:nvGrpSpPr>
        <p:grpSpPr bwMode="auto">
          <a:xfrm>
            <a:off x="301625" y="3643313"/>
            <a:ext cx="4732338" cy="630237"/>
            <a:chOff x="-253964" y="2196173"/>
            <a:chExt cx="4731495" cy="630315"/>
          </a:xfrm>
        </p:grpSpPr>
        <p:sp>
          <p:nvSpPr>
            <p:cNvPr id="36" name="Rectangle 35"/>
            <p:cNvSpPr/>
            <p:nvPr/>
          </p:nvSpPr>
          <p:spPr>
            <a:xfrm>
              <a:off x="3774393" y="2343828"/>
              <a:ext cx="703138" cy="33500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a:xfrm>
              <a:off x="-253964" y="2196173"/>
              <a:ext cx="2557007"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i="1" dirty="0">
                  <a:solidFill>
                    <a:schemeClr val="tx1"/>
                  </a:solidFill>
                </a:rPr>
                <a:t>A priori </a:t>
              </a:r>
              <a:r>
                <a:rPr lang="en-US" dirty="0">
                  <a:solidFill>
                    <a:schemeClr val="tx1"/>
                  </a:solidFill>
                </a:rPr>
                <a:t>probability</a:t>
              </a:r>
              <a:endParaRPr lang="en-US" i="1" dirty="0">
                <a:solidFill>
                  <a:schemeClr val="tx1"/>
                </a:solidFill>
              </a:endParaRPr>
            </a:p>
          </p:txBody>
        </p:sp>
        <p:cxnSp>
          <p:nvCxnSpPr>
            <p:cNvPr id="38" name="Straight Arrow Connector 37"/>
            <p:cNvCxnSpPr>
              <a:stCxn id="37" idx="3"/>
              <a:endCxn id="36" idx="1"/>
            </p:cNvCxnSpPr>
            <p:nvPr/>
          </p:nvCxnSpPr>
          <p:spPr>
            <a:xfrm flipV="1">
              <a:off x="2303043" y="2510537"/>
              <a:ext cx="1471350" cy="15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a:grpSpLocks/>
          </p:cNvGrpSpPr>
          <p:nvPr/>
        </p:nvGrpSpPr>
        <p:grpSpPr bwMode="auto">
          <a:xfrm>
            <a:off x="301625" y="3992563"/>
            <a:ext cx="3463925" cy="1085850"/>
            <a:chOff x="311022" y="5439855"/>
            <a:chExt cx="3464094" cy="1085451"/>
          </a:xfrm>
        </p:grpSpPr>
        <p:sp>
          <p:nvSpPr>
            <p:cNvPr id="45" name="Rectangle 44"/>
            <p:cNvSpPr/>
            <p:nvPr/>
          </p:nvSpPr>
          <p:spPr>
            <a:xfrm>
              <a:off x="2908299" y="5439855"/>
              <a:ext cx="866817" cy="3348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6" name="Rectangle 45"/>
            <p:cNvSpPr/>
            <p:nvPr/>
          </p:nvSpPr>
          <p:spPr>
            <a:xfrm>
              <a:off x="311022" y="5895300"/>
              <a:ext cx="2556000" cy="63000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i="1" dirty="0">
                  <a:solidFill>
                    <a:schemeClr val="tx1"/>
                  </a:solidFill>
                </a:rPr>
                <a:t>Posterior </a:t>
              </a:r>
              <a:r>
                <a:rPr lang="en-US" dirty="0">
                  <a:solidFill>
                    <a:schemeClr val="tx1"/>
                  </a:solidFill>
                </a:rPr>
                <a:t>probability</a:t>
              </a:r>
              <a:endParaRPr lang="en-US" i="1" dirty="0">
                <a:solidFill>
                  <a:schemeClr val="tx1"/>
                </a:solidFill>
              </a:endParaRPr>
            </a:p>
          </p:txBody>
        </p:sp>
        <p:cxnSp>
          <p:nvCxnSpPr>
            <p:cNvPr id="51" name="Elbow Connector 50"/>
            <p:cNvCxnSpPr>
              <a:stCxn id="46" idx="3"/>
              <a:endCxn id="45" idx="2"/>
            </p:cNvCxnSpPr>
            <p:nvPr/>
          </p:nvCxnSpPr>
          <p:spPr>
            <a:xfrm flipV="1">
              <a:off x="2867022" y="5774694"/>
              <a:ext cx="474686" cy="434815"/>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942" name="Title 1"/>
          <p:cNvSpPr>
            <a:spLocks noGrp="1"/>
          </p:cNvSpPr>
          <p:nvPr>
            <p:ph type="title"/>
          </p:nvPr>
        </p:nvSpPr>
        <p:spPr/>
        <p:txBody>
          <a:bodyPr/>
          <a:lstStyle/>
          <a:p>
            <a:r>
              <a:rPr lang="en-US" altLang="en-US"/>
              <a:t>Bayes Classifier (also, Theorem)</a:t>
            </a:r>
          </a:p>
        </p:txBody>
      </p:sp>
    </p:spTree>
    <p:extLst>
      <p:ext uri="{BB962C8B-B14F-4D97-AF65-F5344CB8AC3E}">
        <p14:creationId xmlns:p14="http://schemas.microsoft.com/office/powerpoint/2010/main" val="2420975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Rot="1" noChangeAspect="1" noMove="1" noResize="1" noEditPoints="1" noAdjustHandles="1" noChangeArrowheads="1" noChangeShapeType="1" noTextEdit="1"/>
          </p:cNvSpPr>
          <p:nvPr/>
        </p:nvSpPr>
        <p:spPr>
          <a:xfrm>
            <a:off x="838295" y="577909"/>
            <a:ext cx="7467408" cy="5724452"/>
          </a:xfrm>
          <a:prstGeom prst="rect">
            <a:avLst/>
          </a:prstGeom>
          <a:blipFill rotWithShape="0">
            <a:blip r:embed="rId2"/>
            <a:stretch>
              <a:fillRect l="-1307" t="-532" r="-408" b="-958"/>
            </a:stretch>
          </a:blipFill>
        </p:spPr>
        <p:txBody>
          <a:bodyPr/>
          <a:lstStyle/>
          <a:p>
            <a:r>
              <a:rPr lang="en-US">
                <a:noFill/>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3238" y="3225800"/>
            <a:ext cx="11906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Rot="1" noChangeAspect="1" noMove="1" noResize="1" noEditPoints="1" noAdjustHandles="1" noChangeArrowheads="1" noChangeShapeType="1" noTextEdit="1"/>
          </p:cNvSpPr>
          <p:nvPr/>
        </p:nvSpPr>
        <p:spPr>
          <a:xfrm>
            <a:off x="6454068" y="1437400"/>
            <a:ext cx="2394172" cy="742447"/>
          </a:xfrm>
          <a:prstGeom prst="rect">
            <a:avLst/>
          </a:prstGeom>
          <a:blipFill rotWithShape="0">
            <a:blip r:embed="rId4"/>
            <a:stretch>
              <a:fillRect b="-3226"/>
            </a:stretch>
          </a:blipFill>
          <a:ln>
            <a:solidFill>
              <a:schemeClr val="tx1"/>
            </a:solidFill>
          </a:ln>
        </p:spPr>
        <p:txBody>
          <a:bodyPr/>
          <a:lstStyle/>
          <a:p>
            <a:r>
              <a:rPr lang="en-US">
                <a:noFill/>
              </a:rPr>
              <a:t> </a:t>
            </a:r>
          </a:p>
        </p:txBody>
      </p:sp>
      <p:sp>
        <p:nvSpPr>
          <p:cNvPr id="9" name="Rectangle 8"/>
          <p:cNvSpPr>
            <a:spLocks noRot="1" noChangeAspect="1" noMove="1" noResize="1" noEditPoints="1" noAdjustHandles="1" noChangeArrowheads="1" noChangeShapeType="1" noTextEdit="1"/>
          </p:cNvSpPr>
          <p:nvPr/>
        </p:nvSpPr>
        <p:spPr>
          <a:xfrm>
            <a:off x="5841679" y="2761065"/>
            <a:ext cx="2394172" cy="415498"/>
          </a:xfrm>
          <a:prstGeom prst="rect">
            <a:avLst/>
          </a:prstGeom>
          <a:blipFill rotWithShape="0">
            <a:blip r:embed="rId5"/>
            <a:stretch>
              <a:fillRect b="-7143"/>
            </a:stretch>
          </a:blipFill>
          <a:ln>
            <a:solidFill>
              <a:schemeClr val="tx1"/>
            </a:solidFill>
          </a:ln>
        </p:spPr>
        <p:txBody>
          <a:bodyPr/>
          <a:lstStyle/>
          <a:p>
            <a:r>
              <a:rPr lang="en-US">
                <a:noFill/>
              </a:rPr>
              <a:t> </a:t>
            </a:r>
          </a:p>
        </p:txBody>
      </p:sp>
      <p:sp>
        <p:nvSpPr>
          <p:cNvPr id="10" name="Rounded Rectangular Callout 9"/>
          <p:cNvSpPr/>
          <p:nvPr/>
        </p:nvSpPr>
        <p:spPr>
          <a:xfrm>
            <a:off x="7881938" y="3308350"/>
            <a:ext cx="1058862" cy="458788"/>
          </a:xfrm>
          <a:prstGeom prst="wedgeRoundRectCallout">
            <a:avLst>
              <a:gd name="adj1" fmla="val -80228"/>
              <a:gd name="adj2" fmla="val 115656"/>
              <a:gd name="adj3" fmla="val 16667"/>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eaLnBrk="1" fontAlgn="auto" hangingPunct="1">
              <a:spcBef>
                <a:spcPts val="0"/>
              </a:spcBef>
              <a:spcAft>
                <a:spcPts val="0"/>
              </a:spcAft>
              <a:defRPr/>
            </a:pPr>
            <a:r>
              <a:rPr lang="en-US" sz="1050" dirty="0">
                <a:solidFill>
                  <a:schemeClr val="tx1"/>
                </a:solidFill>
              </a:rPr>
              <a:t>Take a look at Slide 1 again!</a:t>
            </a:r>
          </a:p>
        </p:txBody>
      </p:sp>
      <p:sp>
        <p:nvSpPr>
          <p:cNvPr id="40967" name="Title 1"/>
          <p:cNvSpPr>
            <a:spLocks noGrp="1"/>
          </p:cNvSpPr>
          <p:nvPr>
            <p:ph type="title"/>
          </p:nvPr>
        </p:nvSpPr>
        <p:spPr/>
        <p:txBody>
          <a:bodyPr/>
          <a:lstStyle/>
          <a:p>
            <a:r>
              <a:rPr lang="en-US" altLang="en-US"/>
              <a:t>Multi-class, multidimensional generalizations</a:t>
            </a:r>
          </a:p>
        </p:txBody>
      </p:sp>
    </p:spTree>
    <p:extLst>
      <p:ext uri="{BB962C8B-B14F-4D97-AF65-F5344CB8AC3E}">
        <p14:creationId xmlns:p14="http://schemas.microsoft.com/office/powerpoint/2010/main" val="2747562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a:t>Lecture 1: What is machine learning?</a:t>
            </a:r>
          </a:p>
        </p:txBody>
      </p:sp>
      <p:sp>
        <p:nvSpPr>
          <p:cNvPr id="3" name="Text Placeholder 2"/>
          <p:cNvSpPr>
            <a:spLocks noGrp="1"/>
          </p:cNvSpPr>
          <p:nvPr>
            <p:ph type="body" idx="4294967295"/>
          </p:nvPr>
        </p:nvSpPr>
        <p:spPr>
          <a:xfrm>
            <a:off x="0" y="460375"/>
            <a:ext cx="2943225" cy="5137150"/>
          </a:xfrm>
        </p:spPr>
        <p:txBody>
          <a:bodyPr>
            <a:noAutofit/>
          </a:bodyPr>
          <a:lstStyle/>
          <a:p>
            <a:pPr fontAlgn="auto">
              <a:spcAft>
                <a:spcPts val="0"/>
              </a:spcAft>
              <a:defRPr/>
            </a:pPr>
            <a:r>
              <a:rPr lang="en-US" sz="1100" dirty="0">
                <a:hlinkClick r:id="rId2" action="ppaction://hlinksldjump"/>
              </a:rPr>
              <a:t>What will you accomplish today ?</a:t>
            </a:r>
            <a:endParaRPr lang="en-US" sz="1100" dirty="0"/>
          </a:p>
          <a:p>
            <a:pPr fontAlgn="auto">
              <a:spcAft>
                <a:spcPts val="0"/>
              </a:spcAft>
              <a:defRPr/>
            </a:pPr>
            <a:r>
              <a:rPr lang="en-US" sz="1100" dirty="0">
                <a:hlinkClick r:id="rId3" action="ppaction://hlinksldjump"/>
              </a:rPr>
              <a:t>Glimpse of a real-life machine learning example from the banking industry</a:t>
            </a:r>
            <a:endParaRPr lang="en-US" sz="1100" dirty="0"/>
          </a:p>
          <a:p>
            <a:pPr fontAlgn="auto">
              <a:spcAft>
                <a:spcPts val="0"/>
              </a:spcAft>
              <a:defRPr/>
            </a:pPr>
            <a:r>
              <a:rPr lang="en-US" sz="1100" dirty="0">
                <a:hlinkClick r:id="rId4" action="ppaction://hlinksldjump"/>
              </a:rPr>
              <a:t>Excuse to introduce some jargon</a:t>
            </a:r>
            <a:endParaRPr lang="en-US" sz="1100" dirty="0"/>
          </a:p>
          <a:p>
            <a:pPr fontAlgn="auto">
              <a:spcAft>
                <a:spcPts val="0"/>
              </a:spcAft>
              <a:defRPr/>
            </a:pPr>
            <a:r>
              <a:rPr lang="en-US" sz="1100" dirty="0">
                <a:hlinkClick r:id="rId5" action="ppaction://hlinksldjump"/>
              </a:rPr>
              <a:t>Working definition: Oh… So, this is machine learning?</a:t>
            </a:r>
            <a:endParaRPr lang="en-US" sz="1100" dirty="0"/>
          </a:p>
          <a:p>
            <a:pPr fontAlgn="auto">
              <a:spcAft>
                <a:spcPts val="0"/>
              </a:spcAft>
              <a:defRPr/>
            </a:pPr>
            <a:r>
              <a:rPr lang="en-US" sz="1100" dirty="0">
                <a:hlinkClick r:id="rId6" action="ppaction://hlinksldjump"/>
              </a:rPr>
              <a:t>Working definition: Then what is Data Mining?</a:t>
            </a:r>
            <a:endParaRPr lang="en-US" sz="1100" dirty="0"/>
          </a:p>
          <a:p>
            <a:pPr fontAlgn="auto">
              <a:spcAft>
                <a:spcPts val="0"/>
              </a:spcAft>
              <a:defRPr/>
            </a:pPr>
            <a:r>
              <a:rPr lang="en-US" sz="1100" dirty="0">
                <a:hlinkClick r:id="rId7" action="ppaction://hlinksldjump"/>
              </a:rPr>
              <a:t>Machine Learning versus Other Things</a:t>
            </a:r>
            <a:endParaRPr lang="en-US" sz="1100" dirty="0"/>
          </a:p>
          <a:p>
            <a:pPr fontAlgn="auto">
              <a:spcAft>
                <a:spcPts val="0"/>
              </a:spcAft>
              <a:defRPr/>
            </a:pPr>
            <a:r>
              <a:rPr lang="en-US" sz="1100" dirty="0">
                <a:hlinkClick r:id="rId8" action="ppaction://hlinksldjump"/>
              </a:rPr>
              <a:t>Meet your first (ridiculously simple) classifier</a:t>
            </a:r>
            <a:endParaRPr lang="en-US" sz="1100" dirty="0"/>
          </a:p>
          <a:p>
            <a:pPr fontAlgn="auto">
              <a:spcAft>
                <a:spcPts val="0"/>
              </a:spcAft>
              <a:defRPr/>
            </a:pPr>
            <a:r>
              <a:rPr lang="en-US" sz="1100" dirty="0">
                <a:hlinkClick r:id="rId9" action="ppaction://hlinksldjump"/>
              </a:rPr>
              <a:t>An abstract look at the first classifier. How does it work?</a:t>
            </a:r>
            <a:endParaRPr lang="en-US" sz="1100" dirty="0"/>
          </a:p>
          <a:p>
            <a:pPr fontAlgn="auto">
              <a:spcAft>
                <a:spcPts val="0"/>
              </a:spcAft>
              <a:defRPr/>
            </a:pPr>
            <a:r>
              <a:rPr lang="en-US" sz="1100" dirty="0">
                <a:hlinkClick r:id="rId10" action="ppaction://hlinksldjump"/>
              </a:rPr>
              <a:t>Practical Motivation: An example from biometrics</a:t>
            </a:r>
            <a:endParaRPr lang="en-US" sz="1100" dirty="0"/>
          </a:p>
          <a:p>
            <a:pPr fontAlgn="auto">
              <a:spcAft>
                <a:spcPts val="0"/>
              </a:spcAft>
              <a:defRPr/>
            </a:pPr>
            <a:r>
              <a:rPr lang="en-US" sz="1100" dirty="0">
                <a:hlinkClick r:id="rId11" action="ppaction://hlinksldjump"/>
              </a:rPr>
              <a:t>Practical Motivation: An example from biometrics. Histograms.</a:t>
            </a:r>
            <a:endParaRPr lang="en-US" sz="1100" dirty="0"/>
          </a:p>
          <a:p>
            <a:pPr fontAlgn="auto">
              <a:spcAft>
                <a:spcPts val="0"/>
              </a:spcAft>
              <a:defRPr/>
            </a:pPr>
            <a:r>
              <a:rPr lang="en-US" sz="1100" dirty="0">
                <a:hlinkClick r:id="rId12" action="ppaction://hlinksldjump"/>
              </a:rPr>
              <a:t>Relevance of histograms for classification</a:t>
            </a:r>
            <a:endParaRPr lang="en-US" sz="1100" dirty="0"/>
          </a:p>
          <a:p>
            <a:pPr fontAlgn="auto">
              <a:spcAft>
                <a:spcPts val="0"/>
              </a:spcAft>
              <a:defRPr/>
            </a:pPr>
            <a:r>
              <a:rPr lang="en-US" sz="1100" dirty="0">
                <a:hlinkClick r:id="rId13" action="ppaction://hlinksldjump"/>
              </a:rPr>
              <a:t>“Regular” Histogram of teachers’ height</a:t>
            </a:r>
            <a:endParaRPr lang="en-US" sz="1100" dirty="0"/>
          </a:p>
          <a:p>
            <a:pPr fontAlgn="auto">
              <a:spcAft>
                <a:spcPts val="0"/>
              </a:spcAft>
              <a:defRPr/>
            </a:pPr>
            <a:r>
              <a:rPr lang="en-US" sz="1100" dirty="0">
                <a:hlinkClick r:id="rId14" action="ppaction://hlinksldjump"/>
              </a:rPr>
              <a:t>Normalized Histogram of teachers’ height</a:t>
            </a:r>
            <a:endParaRPr lang="en-US" sz="1100" dirty="0"/>
          </a:p>
          <a:p>
            <a:pPr fontAlgn="auto">
              <a:spcAft>
                <a:spcPts val="0"/>
              </a:spcAft>
              <a:defRPr/>
            </a:pPr>
            <a:r>
              <a:rPr lang="en-US" sz="1100" dirty="0">
                <a:hlinkClick r:id="rId15" action="ppaction://hlinksldjump"/>
              </a:rPr>
              <a:t>“Regular” Histogram of engineers’ height</a:t>
            </a:r>
            <a:endParaRPr lang="en-US" sz="1100" dirty="0"/>
          </a:p>
          <a:p>
            <a:pPr fontAlgn="auto">
              <a:spcAft>
                <a:spcPts val="0"/>
              </a:spcAft>
              <a:defRPr/>
            </a:pPr>
            <a:r>
              <a:rPr lang="en-US" sz="1100" dirty="0">
                <a:hlinkClick r:id="rId16" action="ppaction://hlinksldjump"/>
              </a:rPr>
              <a:t>Normalized Histogram of engineers’ height</a:t>
            </a:r>
            <a:endParaRPr lang="en-US" sz="1100" dirty="0"/>
          </a:p>
          <a:p>
            <a:pPr fontAlgn="auto">
              <a:spcAft>
                <a:spcPts val="0"/>
              </a:spcAft>
              <a:defRPr/>
            </a:pPr>
            <a:r>
              <a:rPr lang="en-US" sz="1100" dirty="0">
                <a:hlinkClick r:id="rId17" action="ppaction://hlinksldjump"/>
              </a:rPr>
              <a:t>More and more bins. Good or bad?</a:t>
            </a:r>
            <a:endParaRPr lang="en-US" sz="1100" dirty="0"/>
          </a:p>
          <a:p>
            <a:pPr fontAlgn="auto">
              <a:spcAft>
                <a:spcPts val="0"/>
              </a:spcAft>
              <a:defRPr/>
            </a:pPr>
            <a:r>
              <a:rPr lang="en-US" sz="1100" dirty="0">
                <a:hlinkClick r:id="rId18" action="ppaction://hlinksldjump"/>
              </a:rPr>
              <a:t>More and more bins. More and more samples.</a:t>
            </a:r>
            <a:endParaRPr lang="en-US" sz="1100" dirty="0"/>
          </a:p>
          <a:p>
            <a:pPr marL="0" indent="0" fontAlgn="auto">
              <a:spcAft>
                <a:spcPts val="0"/>
              </a:spcAft>
              <a:buFont typeface="Arial" panose="020B0604020202020204" pitchFamily="34" charset="0"/>
              <a:buNone/>
              <a:defRPr/>
            </a:pPr>
            <a:endParaRPr lang="en-US" sz="1100" dirty="0"/>
          </a:p>
          <a:p>
            <a:pPr marL="0" indent="0" fontAlgn="auto">
              <a:spcAft>
                <a:spcPts val="0"/>
              </a:spcAft>
              <a:buFont typeface="Arial" panose="020B0604020202020204" pitchFamily="34" charset="0"/>
              <a:buNone/>
              <a:defRPr/>
            </a:pPr>
            <a:endParaRPr lang="en-US" sz="1100" dirty="0"/>
          </a:p>
        </p:txBody>
      </p:sp>
      <p:sp>
        <p:nvSpPr>
          <p:cNvPr id="13316" name="Text Placeholder 2"/>
          <p:cNvSpPr txBox="1">
            <a:spLocks/>
          </p:cNvSpPr>
          <p:nvPr/>
        </p:nvSpPr>
        <p:spPr bwMode="auto">
          <a:xfrm>
            <a:off x="3100388" y="460375"/>
            <a:ext cx="2943225"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defTabSz="6858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defTabSz="6858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defTabSz="6858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defTabSz="6858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r>
              <a:rPr lang="en-US" altLang="en-US" sz="1100">
                <a:hlinkClick r:id="rId19" action="ppaction://hlinksldjump"/>
              </a:rPr>
              <a:t>Normalized Histograms to PDFs</a:t>
            </a:r>
            <a:endParaRPr lang="en-US" altLang="en-US" sz="1100"/>
          </a:p>
          <a:p>
            <a:pPr eaLnBrk="1" hangingPunct="1"/>
            <a:r>
              <a:rPr lang="en-US" altLang="en-US" sz="1100">
                <a:hlinkClick r:id="rId20" action="ppaction://hlinksldjump"/>
              </a:rPr>
              <a:t>Mean, median, standard deviation … Boring statistics</a:t>
            </a:r>
            <a:endParaRPr lang="en-US" altLang="en-US" sz="1100"/>
          </a:p>
          <a:p>
            <a:pPr eaLnBrk="1" hangingPunct="1"/>
            <a:r>
              <a:rPr lang="en-US" altLang="en-US" sz="1100">
                <a:hlinkClick r:id="rId21" action="ppaction://hlinksldjump"/>
              </a:rPr>
              <a:t>Mean, median, standard deviation … Boring statistics</a:t>
            </a:r>
            <a:endParaRPr lang="en-US" altLang="en-US" sz="1100"/>
          </a:p>
          <a:p>
            <a:pPr eaLnBrk="1" hangingPunct="1"/>
            <a:r>
              <a:rPr lang="en-US" altLang="en-US" sz="1100">
                <a:hlinkClick r:id="rId22" action="ppaction://hlinksldjump"/>
              </a:rPr>
              <a:t>The Cardinal Sinner</a:t>
            </a:r>
            <a:endParaRPr lang="en-US" altLang="en-US" sz="1100"/>
          </a:p>
          <a:p>
            <a:pPr eaLnBrk="1" hangingPunct="1"/>
            <a:r>
              <a:rPr lang="en-US" altLang="en-US" sz="1100">
                <a:hlinkClick r:id="rId23" action="ppaction://hlinksldjump"/>
              </a:rPr>
              <a:t>The Reformed</a:t>
            </a:r>
            <a:endParaRPr lang="en-US" altLang="en-US" sz="1100"/>
          </a:p>
          <a:p>
            <a:pPr eaLnBrk="1" hangingPunct="1"/>
            <a:r>
              <a:rPr lang="en-US" altLang="en-US" sz="1100">
                <a:hlinkClick r:id="rId24" action="ppaction://hlinksldjump"/>
              </a:rPr>
              <a:t>Histograms, PDFs and probabilities</a:t>
            </a:r>
            <a:endParaRPr lang="en-US" altLang="en-US" sz="1100"/>
          </a:p>
          <a:p>
            <a:pPr eaLnBrk="1" hangingPunct="1"/>
            <a:r>
              <a:rPr lang="en-US" altLang="en-US" sz="1100">
                <a:hlinkClick r:id="rId25" action="ppaction://hlinksldjump"/>
              </a:rPr>
              <a:t>Bayes Classifier (also, Theorem)</a:t>
            </a:r>
            <a:endParaRPr lang="en-US" altLang="en-US" sz="1100"/>
          </a:p>
          <a:p>
            <a:pPr eaLnBrk="1" hangingPunct="1"/>
            <a:r>
              <a:rPr lang="en-US" altLang="en-US" sz="1100">
                <a:hlinkClick r:id="rId26" action="ppaction://hlinksldjump"/>
              </a:rPr>
              <a:t>Bayes Classifier (also, Theorem)</a:t>
            </a:r>
            <a:endParaRPr lang="en-US" altLang="en-US" sz="1100"/>
          </a:p>
          <a:p>
            <a:pPr eaLnBrk="1" hangingPunct="1"/>
            <a:r>
              <a:rPr lang="en-US" altLang="en-US" sz="1100">
                <a:hlinkClick r:id="rId27" action="ppaction://hlinksldjump"/>
              </a:rPr>
              <a:t>Multi-class, multidimensional generalizations</a:t>
            </a:r>
            <a:endParaRPr lang="en-US" altLang="en-US" sz="1100"/>
          </a:p>
          <a:p>
            <a:pPr eaLnBrk="1" hangingPunct="1"/>
            <a:r>
              <a:rPr lang="en-US" altLang="en-US" sz="1100">
                <a:hlinkClick r:id="rId28" action="ppaction://hlinksldjump"/>
              </a:rPr>
              <a:t>Step-by-Step: Pseudocode for computing the histogram</a:t>
            </a:r>
            <a:endParaRPr lang="en-US" altLang="en-US" sz="1100"/>
          </a:p>
          <a:p>
            <a:pPr eaLnBrk="1" hangingPunct="1"/>
            <a:r>
              <a:rPr lang="en-US" altLang="en-US" sz="1100">
                <a:hlinkClick r:id="rId29" action="ppaction://hlinksldjump"/>
              </a:rPr>
              <a:t>Step-by-Step: Homework Assignment 1 (1D)</a:t>
            </a:r>
            <a:endParaRPr lang="en-US" altLang="en-US" sz="1100"/>
          </a:p>
          <a:p>
            <a:pPr eaLnBrk="1" hangingPunct="1"/>
            <a:r>
              <a:rPr lang="en-US" altLang="en-US" sz="1100">
                <a:hlinkClick r:id="rId30" action="ppaction://hlinksldjump"/>
              </a:rPr>
              <a:t>Step-by-Step: Homework Assignment 1 (1D)</a:t>
            </a:r>
            <a:endParaRPr lang="en-US" altLang="en-US" sz="1100"/>
          </a:p>
          <a:p>
            <a:pPr eaLnBrk="1" hangingPunct="1"/>
            <a:r>
              <a:rPr lang="en-US" altLang="en-US" sz="1100">
                <a:hlinkClick r:id="rId31" action="ppaction://hlinksldjump"/>
              </a:rPr>
              <a:t>Histogram &amp; PDF Q &amp; A</a:t>
            </a:r>
            <a:endParaRPr lang="en-US" altLang="en-US" sz="1100"/>
          </a:p>
        </p:txBody>
      </p:sp>
    </p:spTree>
    <p:extLst>
      <p:ext uri="{BB962C8B-B14F-4D97-AF65-F5344CB8AC3E}">
        <p14:creationId xmlns:p14="http://schemas.microsoft.com/office/powerpoint/2010/main" val="907357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Rot="1" noChangeAspect="1" noMove="1" noResize="1" noEditPoints="1" noAdjustHandles="1" noChangeArrowheads="1" noChangeShapeType="1" noTextEdit="1"/>
          </p:cNvSpPr>
          <p:nvPr/>
        </p:nvSpPr>
        <p:spPr>
          <a:xfrm>
            <a:off x="747562" y="713637"/>
            <a:ext cx="7467408" cy="4631076"/>
          </a:xfrm>
          <a:prstGeom prst="rect">
            <a:avLst/>
          </a:prstGeom>
          <a:blipFill rotWithShape="0">
            <a:blip r:embed="rId2"/>
            <a:stretch>
              <a:fillRect l="-898" t="-658" r="-816" b="-526"/>
            </a:stretch>
          </a:blipFill>
        </p:spPr>
        <p:txBody>
          <a:bodyPr/>
          <a:lstStyle/>
          <a:p>
            <a:r>
              <a:rPr lang="en-US">
                <a:noFill/>
              </a:rPr>
              <a:t> </a:t>
            </a:r>
          </a:p>
        </p:txBody>
      </p:sp>
      <p:sp>
        <p:nvSpPr>
          <p:cNvPr id="16" name="Rectangle 15"/>
          <p:cNvSpPr>
            <a:spLocks noRot="1" noChangeAspect="1" noMove="1" noResize="1" noEditPoints="1" noAdjustHandles="1" noChangeArrowheads="1" noChangeShapeType="1" noTextEdit="1"/>
          </p:cNvSpPr>
          <p:nvPr/>
        </p:nvSpPr>
        <p:spPr>
          <a:xfrm>
            <a:off x="747562" y="5572399"/>
            <a:ext cx="3593619" cy="646331"/>
          </a:xfrm>
          <a:prstGeom prst="rect">
            <a:avLst/>
          </a:prstGeom>
          <a:blipFill rotWithShape="0">
            <a:blip r:embed="rId3"/>
            <a:stretch>
              <a:fillRect l="-1354" t="-3704" b="-13889"/>
            </a:stretch>
          </a:blipFill>
          <a:ln>
            <a:solidFill>
              <a:schemeClr val="tx1"/>
            </a:solidFill>
          </a:ln>
        </p:spPr>
        <p:txBody>
          <a:bodyPr/>
          <a:lstStyle/>
          <a:p>
            <a:r>
              <a:rPr lang="en-US">
                <a:noFill/>
              </a:rPr>
              <a:t> </a:t>
            </a:r>
          </a:p>
        </p:txBody>
      </p:sp>
      <p:sp>
        <p:nvSpPr>
          <p:cNvPr id="41988" name="Title 1"/>
          <p:cNvSpPr>
            <a:spLocks noGrp="1"/>
          </p:cNvSpPr>
          <p:nvPr>
            <p:ph type="title"/>
          </p:nvPr>
        </p:nvSpPr>
        <p:spPr/>
        <p:txBody>
          <a:bodyPr/>
          <a:lstStyle/>
          <a:p>
            <a:r>
              <a:rPr lang="en-US" altLang="en-US"/>
              <a:t>Step-by-Step: Pseudocode for computing the histogram</a:t>
            </a:r>
          </a:p>
        </p:txBody>
      </p:sp>
    </p:spTree>
    <p:extLst>
      <p:ext uri="{BB962C8B-B14F-4D97-AF65-F5344CB8AC3E}">
        <p14:creationId xmlns:p14="http://schemas.microsoft.com/office/powerpoint/2010/main" val="1612413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38200" y="465138"/>
            <a:ext cx="7467600" cy="2862262"/>
          </a:xfrm>
          <a:prstGeom prst="rect">
            <a:avLst/>
          </a:prstGeom>
          <a:noFill/>
        </p:spPr>
        <p:txBody>
          <a:bodyPr>
            <a:spAutoFit/>
          </a:bodyPr>
          <a:lstStyle>
            <a:defPPr>
              <a:defRPr lang="en-US"/>
            </a:defPPr>
            <a:lvl1pPr marL="457200" indent="-457200">
              <a:buFont typeface="Arial" panose="020B0604020202020204" pitchFamily="34" charset="0"/>
              <a:buChar char="•"/>
              <a:defRPr sz="2400"/>
            </a:lvl1pPr>
            <a:lvl3pPr lvl="2">
              <a:defRPr sz="2400"/>
            </a:lvl3pPr>
          </a:lstStyle>
          <a:p>
            <a:pPr marL="0" indent="0" eaLnBrk="1" fontAlgn="auto" hangingPunct="1">
              <a:spcBef>
                <a:spcPts val="0"/>
              </a:spcBef>
              <a:spcAft>
                <a:spcPts val="0"/>
              </a:spcAft>
              <a:buFont typeface="Arial" panose="020B0604020202020204" pitchFamily="34" charset="0"/>
              <a:buNone/>
              <a:defRPr/>
            </a:pPr>
            <a:r>
              <a:rPr lang="en-US" sz="1200" b="1" dirty="0">
                <a:solidFill>
                  <a:prstClr val="black"/>
                </a:solidFill>
                <a:latin typeface="+mn-lt"/>
              </a:rPr>
              <a:t>Assignment Instructions</a:t>
            </a:r>
          </a:p>
          <a:p>
            <a:pPr marL="0" indent="0" eaLnBrk="1" fontAlgn="auto" hangingPunct="1">
              <a:spcBef>
                <a:spcPts val="0"/>
              </a:spcBef>
              <a:spcAft>
                <a:spcPts val="0"/>
              </a:spcAft>
              <a:buFont typeface="Arial" panose="020B0604020202020204" pitchFamily="34" charset="0"/>
              <a:buNone/>
              <a:defRPr/>
            </a:pPr>
            <a:endParaRPr lang="en-US" sz="1200" b="1" dirty="0">
              <a:solidFill>
                <a:prstClr val="black"/>
              </a:solidFill>
              <a:latin typeface="+mn-lt"/>
            </a:endParaRPr>
          </a:p>
          <a:p>
            <a:pPr eaLnBrk="1" fontAlgn="auto" hangingPunct="1">
              <a:spcBef>
                <a:spcPts val="0"/>
              </a:spcBef>
              <a:spcAft>
                <a:spcPts val="0"/>
              </a:spcAft>
              <a:buFont typeface="+mj-lt"/>
              <a:buAutoNum type="arabicPeriod"/>
              <a:defRPr/>
            </a:pPr>
            <a:r>
              <a:rPr lang="en-US" sz="1200" dirty="0">
                <a:solidFill>
                  <a:prstClr val="black"/>
                </a:solidFill>
                <a:latin typeface="+mn-lt"/>
              </a:rPr>
              <a:t>The data set that you need is in one of the sheets of the Excel file Assignment_1_1D_Data_and_Template.xlsx. The other three sheets contain shaded cells meant to be filled in by you. Examine the sheets carefully and understand what must be computed or described.</a:t>
            </a:r>
          </a:p>
          <a:p>
            <a:pPr eaLnBrk="1" fontAlgn="auto" hangingPunct="1">
              <a:spcBef>
                <a:spcPts val="0"/>
              </a:spcBef>
              <a:spcAft>
                <a:spcPts val="0"/>
              </a:spcAft>
              <a:buFont typeface="+mj-lt"/>
              <a:buAutoNum type="arabicPeriod"/>
              <a:defRPr/>
            </a:pPr>
            <a:r>
              <a:rPr lang="en-US" sz="1200" dirty="0">
                <a:solidFill>
                  <a:prstClr val="black"/>
                </a:solidFill>
                <a:latin typeface="+mn-lt"/>
              </a:rPr>
              <a:t>Construct separate histograms for male and female heights using 32 bins. </a:t>
            </a:r>
            <a:r>
              <a:rPr lang="en-US" sz="1200" b="1" u="sng" dirty="0">
                <a:solidFill>
                  <a:prstClr val="black"/>
                </a:solidFill>
                <a:latin typeface="+mn-lt"/>
              </a:rPr>
              <a:t>Do not use a built in histogram program.</a:t>
            </a:r>
            <a:r>
              <a:rPr lang="en-US" sz="1200" dirty="0">
                <a:solidFill>
                  <a:prstClr val="black"/>
                </a:solidFill>
                <a:latin typeface="+mn-lt"/>
              </a:rPr>
              <a:t> </a:t>
            </a:r>
          </a:p>
          <a:p>
            <a:pPr eaLnBrk="1" fontAlgn="auto" hangingPunct="1">
              <a:spcBef>
                <a:spcPts val="0"/>
              </a:spcBef>
              <a:spcAft>
                <a:spcPts val="0"/>
              </a:spcAft>
              <a:buFont typeface="+mj-lt"/>
              <a:buAutoNum type="arabicPeriod"/>
              <a:defRPr/>
            </a:pPr>
            <a:r>
              <a:rPr lang="en-US" sz="1200" dirty="0">
                <a:solidFill>
                  <a:prstClr val="black"/>
                </a:solidFill>
                <a:latin typeface="+mn-lt"/>
              </a:rPr>
              <a:t>Based on the histograms, compute the probability of being female of individuals with heights 55, 60, 65, 70, 75 and 80 inches</a:t>
            </a:r>
          </a:p>
          <a:p>
            <a:pPr eaLnBrk="1" fontAlgn="auto" hangingPunct="1">
              <a:spcBef>
                <a:spcPts val="0"/>
              </a:spcBef>
              <a:spcAft>
                <a:spcPts val="0"/>
              </a:spcAft>
              <a:buFont typeface="+mj-lt"/>
              <a:buAutoNum type="arabicPeriod"/>
              <a:defRPr/>
            </a:pPr>
            <a:r>
              <a:rPr lang="en-US" sz="1200" dirty="0">
                <a:solidFill>
                  <a:prstClr val="black"/>
                </a:solidFill>
                <a:latin typeface="+mn-lt"/>
              </a:rPr>
              <a:t>Find the parameters of Gaussian models for the 2 PDFs to describe the data. </a:t>
            </a:r>
            <a:r>
              <a:rPr lang="en-US" sz="1200" b="1" u="sng" dirty="0">
                <a:solidFill>
                  <a:prstClr val="black"/>
                </a:solidFill>
                <a:latin typeface="+mn-lt"/>
              </a:rPr>
              <a:t>You may use built in functions to compute the model parameters.</a:t>
            </a:r>
          </a:p>
          <a:p>
            <a:pPr eaLnBrk="1" fontAlgn="auto" hangingPunct="1">
              <a:spcBef>
                <a:spcPts val="0"/>
              </a:spcBef>
              <a:spcAft>
                <a:spcPts val="0"/>
              </a:spcAft>
              <a:buFont typeface="+mj-lt"/>
              <a:buAutoNum type="arabicPeriod"/>
              <a:defRPr/>
            </a:pPr>
            <a:r>
              <a:rPr lang="en-US" sz="1200" dirty="0">
                <a:solidFill>
                  <a:prstClr val="black"/>
                </a:solidFill>
                <a:latin typeface="+mn-lt"/>
              </a:rPr>
              <a:t>Use the Bayesian Formula with the model parameters found above to re-compute the probability of being female of individuals with heights 55, 60, 65, 70, 75 and 80 inches</a:t>
            </a:r>
          </a:p>
          <a:p>
            <a:pPr eaLnBrk="1" fontAlgn="auto" hangingPunct="1">
              <a:spcBef>
                <a:spcPts val="0"/>
              </a:spcBef>
              <a:spcAft>
                <a:spcPts val="0"/>
              </a:spcAft>
              <a:buFont typeface="+mj-lt"/>
              <a:buAutoNum type="arabicPeriod"/>
              <a:defRPr/>
            </a:pPr>
            <a:r>
              <a:rPr lang="en-US" sz="1200" dirty="0">
                <a:solidFill>
                  <a:prstClr val="black"/>
                </a:solidFill>
                <a:latin typeface="+mn-lt"/>
              </a:rPr>
              <a:t>Repeat steps 2 through 5 using just the first 50 height entries in the data file. Now what are your observations regarding histogram classifiers and Bayesian classifiers?</a:t>
            </a:r>
          </a:p>
        </p:txBody>
      </p:sp>
      <p:sp>
        <p:nvSpPr>
          <p:cNvPr id="5" name="TextBox 4"/>
          <p:cNvSpPr txBox="1">
            <a:spLocks noRot="1" noChangeAspect="1" noMove="1" noResize="1" noEditPoints="1" noAdjustHandles="1" noChangeArrowheads="1" noChangeShapeType="1" noTextEdit="1"/>
          </p:cNvSpPr>
          <p:nvPr/>
        </p:nvSpPr>
        <p:spPr>
          <a:xfrm>
            <a:off x="838295" y="3247640"/>
            <a:ext cx="7249903" cy="2923877"/>
          </a:xfrm>
          <a:prstGeom prst="rect">
            <a:avLst/>
          </a:prstGeom>
          <a:blipFill rotWithShape="0">
            <a:blip r:embed="rId2"/>
            <a:stretch>
              <a:fillRect l="-505" t="-626" b="-18372"/>
            </a:stretch>
          </a:blipFill>
        </p:spPr>
        <p:txBody>
          <a:bodyPr/>
          <a:lstStyle/>
          <a:p>
            <a:r>
              <a:rPr lang="en-US">
                <a:noFill/>
              </a:rPr>
              <a:t> </a:t>
            </a:r>
          </a:p>
        </p:txBody>
      </p:sp>
      <p:sp>
        <p:nvSpPr>
          <p:cNvPr id="43012" name="Title 1"/>
          <p:cNvSpPr>
            <a:spLocks noGrp="1"/>
          </p:cNvSpPr>
          <p:nvPr>
            <p:ph type="title"/>
          </p:nvPr>
        </p:nvSpPr>
        <p:spPr/>
        <p:txBody>
          <a:bodyPr/>
          <a:lstStyle/>
          <a:p>
            <a:r>
              <a:rPr lang="en-US" altLang="en-US" sz="1900">
                <a:solidFill>
                  <a:srgbClr val="000000"/>
                </a:solidFill>
              </a:rPr>
              <a:t>Step-by-Step: Homework Assignment 1 (1D) (unofficial)</a:t>
            </a:r>
            <a:endParaRPr lang="en-US" altLang="en-US"/>
          </a:p>
        </p:txBody>
      </p:sp>
    </p:spTree>
    <p:extLst>
      <p:ext uri="{BB962C8B-B14F-4D97-AF65-F5344CB8AC3E}">
        <p14:creationId xmlns:p14="http://schemas.microsoft.com/office/powerpoint/2010/main" val="486710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Rot="1" noChangeAspect="1" noMove="1" noResize="1" noEditPoints="1" noAdjustHandles="1" noChangeArrowheads="1" noChangeShapeType="1" noTextEdit="1"/>
          </p:cNvSpPr>
          <p:nvPr/>
        </p:nvSpPr>
        <p:spPr>
          <a:xfrm>
            <a:off x="838295" y="867610"/>
            <a:ext cx="7249903" cy="4794967"/>
          </a:xfrm>
          <a:prstGeom prst="rect">
            <a:avLst/>
          </a:prstGeom>
          <a:blipFill rotWithShape="0">
            <a:blip r:embed="rId2"/>
            <a:stretch>
              <a:fillRect l="-505" t="-381" b="-635"/>
            </a:stretch>
          </a:blipFill>
        </p:spPr>
        <p:txBody>
          <a:bodyPr/>
          <a:lstStyle/>
          <a:p>
            <a:r>
              <a:rPr lang="en-US">
                <a:noFill/>
              </a:rPr>
              <a:t> </a:t>
            </a:r>
          </a:p>
        </p:txBody>
      </p:sp>
      <p:grpSp>
        <p:nvGrpSpPr>
          <p:cNvPr id="6" name="Group 5"/>
          <p:cNvGrpSpPr>
            <a:grpSpLocks/>
          </p:cNvGrpSpPr>
          <p:nvPr/>
        </p:nvGrpSpPr>
        <p:grpSpPr bwMode="auto">
          <a:xfrm>
            <a:off x="1397000" y="3189288"/>
            <a:ext cx="6132513" cy="935037"/>
            <a:chOff x="-725999" y="4091593"/>
            <a:chExt cx="6132549" cy="935567"/>
          </a:xfrm>
        </p:grpSpPr>
        <p:sp>
          <p:nvSpPr>
            <p:cNvPr id="8" name="Rectangle 7"/>
            <p:cNvSpPr>
              <a:spLocks noRot="1" noChangeAspect="1" noMove="1" noResize="1" noEditPoints="1" noAdjustHandles="1" noChangeArrowheads="1" noChangeShapeType="1" noTextEdit="1"/>
            </p:cNvSpPr>
            <p:nvPr/>
          </p:nvSpPr>
          <p:spPr>
            <a:xfrm>
              <a:off x="-725999" y="4174296"/>
              <a:ext cx="2964529" cy="813300"/>
            </a:xfrm>
            <a:prstGeom prst="rect">
              <a:avLst/>
            </a:prstGeom>
            <a:blipFill rotWithShape="0">
              <a:blip r:embed="rId3"/>
              <a:stretch>
                <a:fillRect/>
              </a:stretch>
            </a:blipFill>
          </p:spPr>
          <p:txBody>
            <a:bodyPr/>
            <a:lstStyle/>
            <a:p>
              <a:r>
                <a:rPr lang="en-US">
                  <a:noFill/>
                </a:rPr>
                <a:t> </a:t>
              </a:r>
            </a:p>
          </p:txBody>
        </p:sp>
        <p:sp>
          <p:nvSpPr>
            <p:cNvPr id="9" name="Rectangle 8"/>
            <p:cNvSpPr>
              <a:spLocks noRot="1" noChangeAspect="1" noMove="1" noResize="1" noEditPoints="1" noAdjustHandles="1" noChangeArrowheads="1" noChangeShapeType="1" noTextEdit="1"/>
            </p:cNvSpPr>
            <p:nvPr/>
          </p:nvSpPr>
          <p:spPr>
            <a:xfrm>
              <a:off x="2579366" y="4153071"/>
              <a:ext cx="2827184" cy="813300"/>
            </a:xfrm>
            <a:prstGeom prst="rect">
              <a:avLst/>
            </a:prstGeom>
            <a:blipFill rotWithShape="0">
              <a:blip r:embed="rId4"/>
              <a:stretch>
                <a:fillRect/>
              </a:stretch>
            </a:blipFill>
          </p:spPr>
          <p:txBody>
            <a:bodyPr/>
            <a:lstStyle/>
            <a:p>
              <a:r>
                <a:rPr lang="en-US">
                  <a:noFill/>
                </a:rPr>
                <a:t> </a:t>
              </a:r>
            </a:p>
          </p:txBody>
        </p:sp>
        <p:grpSp>
          <p:nvGrpSpPr>
            <p:cNvPr id="44040" name="Group 9"/>
            <p:cNvGrpSpPr>
              <a:grpSpLocks/>
            </p:cNvGrpSpPr>
            <p:nvPr/>
          </p:nvGrpSpPr>
          <p:grpSpPr bwMode="auto">
            <a:xfrm>
              <a:off x="2170909" y="4091593"/>
              <a:ext cx="404278" cy="935567"/>
              <a:chOff x="2170909" y="4091593"/>
              <a:chExt cx="404278" cy="935567"/>
            </a:xfrm>
          </p:grpSpPr>
          <p:sp>
            <p:nvSpPr>
              <p:cNvPr id="44041" name="Rectangle 10"/>
              <p:cNvSpPr>
                <a:spLocks noChangeArrowheads="1"/>
              </p:cNvSpPr>
              <p:nvPr/>
            </p:nvSpPr>
            <p:spPr bwMode="auto">
              <a:xfrm>
                <a:off x="2216595" y="4270079"/>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000000"/>
                    </a:solidFill>
                  </a:rPr>
                  <a:t>&gt;</a:t>
                </a:r>
              </a:p>
            </p:txBody>
          </p:sp>
          <p:sp>
            <p:nvSpPr>
              <p:cNvPr id="44042" name="Rectangle 11"/>
              <p:cNvSpPr>
                <a:spLocks noChangeArrowheads="1"/>
              </p:cNvSpPr>
              <p:nvPr/>
            </p:nvSpPr>
            <p:spPr bwMode="auto">
              <a:xfrm>
                <a:off x="2216595" y="4448565"/>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000000"/>
                    </a:solidFill>
                  </a:rPr>
                  <a:t>&lt;</a:t>
                </a:r>
              </a:p>
            </p:txBody>
          </p:sp>
          <p:sp>
            <p:nvSpPr>
              <p:cNvPr id="44043" name="Rectangle 12"/>
              <p:cNvSpPr>
                <a:spLocks noChangeArrowheads="1"/>
              </p:cNvSpPr>
              <p:nvPr/>
            </p:nvSpPr>
            <p:spPr bwMode="auto">
              <a:xfrm>
                <a:off x="2170909" y="4091593"/>
                <a:ext cx="4042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000000"/>
                    </a:solidFill>
                  </a:rPr>
                  <a:t>M</a:t>
                </a:r>
              </a:p>
            </p:txBody>
          </p:sp>
          <p:sp>
            <p:nvSpPr>
              <p:cNvPr id="44044" name="Rectangle 13"/>
              <p:cNvSpPr>
                <a:spLocks noChangeArrowheads="1"/>
              </p:cNvSpPr>
              <p:nvPr/>
            </p:nvSpPr>
            <p:spPr bwMode="auto">
              <a:xfrm>
                <a:off x="2221404" y="4627050"/>
                <a:ext cx="303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000000"/>
                    </a:solidFill>
                  </a:rPr>
                  <a:t>F</a:t>
                </a:r>
              </a:p>
            </p:txBody>
          </p:sp>
        </p:grpSp>
      </p:grpSp>
      <p:sp>
        <p:nvSpPr>
          <p:cNvPr id="44036" name="Title 1"/>
          <p:cNvSpPr>
            <a:spLocks noGrp="1"/>
          </p:cNvSpPr>
          <p:nvPr>
            <p:ph type="title"/>
          </p:nvPr>
        </p:nvSpPr>
        <p:spPr/>
        <p:txBody>
          <a:bodyPr/>
          <a:lstStyle/>
          <a:p>
            <a:r>
              <a:rPr lang="en-US" altLang="en-US" sz="1900">
                <a:solidFill>
                  <a:srgbClr val="000000"/>
                </a:solidFill>
              </a:rPr>
              <a:t>Step-by-Step: Homework Assignment 1 (1D)</a:t>
            </a:r>
            <a:endParaRPr lang="en-US" altLang="en-US"/>
          </a:p>
        </p:txBody>
      </p:sp>
      <p:sp>
        <p:nvSpPr>
          <p:cNvPr id="15" name="Rectangle 14"/>
          <p:cNvSpPr/>
          <p:nvPr/>
        </p:nvSpPr>
        <p:spPr>
          <a:xfrm>
            <a:off x="442913" y="5786438"/>
            <a:ext cx="6235700" cy="369887"/>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eaLnBrk="1" fontAlgn="auto" hangingPunct="1">
              <a:spcBef>
                <a:spcPts val="0"/>
              </a:spcBef>
              <a:spcAft>
                <a:spcPts val="0"/>
              </a:spcAft>
              <a:defRPr/>
            </a:pPr>
            <a:r>
              <a:rPr lang="en-US" dirty="0">
                <a:solidFill>
                  <a:schemeClr val="tx1"/>
                </a:solidFill>
              </a:rPr>
              <a:t>*Sample standard deviation, with N-1 in the denominator.</a:t>
            </a:r>
          </a:p>
        </p:txBody>
      </p:sp>
    </p:spTree>
    <p:extLst>
      <p:ext uri="{BB962C8B-B14F-4D97-AF65-F5344CB8AC3E}">
        <p14:creationId xmlns:p14="http://schemas.microsoft.com/office/powerpoint/2010/main" val="234011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Rot="1" noChangeAspect="1" noMove="1" noResize="1" noEditPoints="1" noAdjustHandles="1" noChangeArrowheads="1" noChangeShapeType="1" noTextEdit="1"/>
          </p:cNvSpPr>
          <p:nvPr/>
        </p:nvSpPr>
        <p:spPr>
          <a:xfrm>
            <a:off x="838295" y="577909"/>
            <a:ext cx="7467408" cy="5754781"/>
          </a:xfrm>
          <a:prstGeom prst="rect">
            <a:avLst/>
          </a:prstGeom>
          <a:blipFill rotWithShape="0">
            <a:blip r:embed="rId2"/>
            <a:stretch>
              <a:fillRect l="-735" t="-636" r="-408" b="-212"/>
            </a:stretch>
          </a:blipFill>
        </p:spPr>
        <p:txBody>
          <a:bodyPr/>
          <a:lstStyle/>
          <a:p>
            <a:r>
              <a:rPr lang="en-US">
                <a:noFill/>
              </a:rPr>
              <a:t> </a:t>
            </a:r>
          </a:p>
        </p:txBody>
      </p:sp>
      <p:sp>
        <p:nvSpPr>
          <p:cNvPr id="45059" name="Title 1"/>
          <p:cNvSpPr>
            <a:spLocks noGrp="1"/>
          </p:cNvSpPr>
          <p:nvPr>
            <p:ph type="title"/>
          </p:nvPr>
        </p:nvSpPr>
        <p:spPr/>
        <p:txBody>
          <a:bodyPr/>
          <a:lstStyle/>
          <a:p>
            <a:r>
              <a:rPr lang="en-US" altLang="en-US" sz="1900">
                <a:solidFill>
                  <a:srgbClr val="000000"/>
                </a:solidFill>
              </a:rPr>
              <a:t>Histogram &amp; PDF Q &amp; A</a:t>
            </a:r>
            <a:endParaRPr lang="en-US" altLang="en-US"/>
          </a:p>
        </p:txBody>
      </p:sp>
    </p:spTree>
    <p:extLst>
      <p:ext uri="{BB962C8B-B14F-4D97-AF65-F5344CB8AC3E}">
        <p14:creationId xmlns:p14="http://schemas.microsoft.com/office/powerpoint/2010/main" val="178666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charRg st="2" end="2"/>
                                            </p:txEl>
                                          </p:spTgt>
                                        </p:tgtEl>
                                        <p:attrNameLst>
                                          <p:attrName>style.visibility</p:attrName>
                                        </p:attrNameLst>
                                      </p:cBhvr>
                                      <p:to>
                                        <p:strVal val="visible"/>
                                      </p:to>
                                    </p:set>
                                    <p:animEffect transition="in" filter="fade">
                                      <p:cBhvr>
                                        <p:cTn id="12" dur="500"/>
                                        <p:tgtEl>
                                          <p:spTgt spid="7">
                                            <p:txEl>
                                              <p:char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charRg st="2" end="2"/>
                                            </p:txEl>
                                          </p:spTgt>
                                        </p:tgtEl>
                                        <p:attrNameLst>
                                          <p:attrName>style.visibility</p:attrName>
                                        </p:attrNameLst>
                                      </p:cBhvr>
                                      <p:to>
                                        <p:strVal val="visible"/>
                                      </p:to>
                                    </p:set>
                                    <p:animEffect transition="in" filter="fade">
                                      <p:cBhvr>
                                        <p:cTn id="17" dur="500"/>
                                        <p:tgtEl>
                                          <p:spTgt spid="7">
                                            <p:txEl>
                                              <p:char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charRg st="2" end="2"/>
                                            </p:txEl>
                                          </p:spTgt>
                                        </p:tgtEl>
                                        <p:attrNameLst>
                                          <p:attrName>style.visibility</p:attrName>
                                        </p:attrNameLst>
                                      </p:cBhvr>
                                      <p:to>
                                        <p:strVal val="visible"/>
                                      </p:to>
                                    </p:set>
                                    <p:animEffect transition="in" filter="fade">
                                      <p:cBhvr>
                                        <p:cTn id="22" dur="500"/>
                                        <p:tgtEl>
                                          <p:spTgt spid="7">
                                            <p:txEl>
                                              <p:char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charRg st="2" end="2"/>
                                            </p:txEl>
                                          </p:spTgt>
                                        </p:tgtEl>
                                        <p:attrNameLst>
                                          <p:attrName>style.visibility</p:attrName>
                                        </p:attrNameLst>
                                      </p:cBhvr>
                                      <p:to>
                                        <p:strVal val="visible"/>
                                      </p:to>
                                    </p:set>
                                    <p:animEffect transition="in" filter="fade">
                                      <p:cBhvr>
                                        <p:cTn id="27" dur="500"/>
                                        <p:tgtEl>
                                          <p:spTgt spid="7">
                                            <p:txEl>
                                              <p:char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charRg st="2" end="2"/>
                                            </p:txEl>
                                          </p:spTgt>
                                        </p:tgtEl>
                                        <p:attrNameLst>
                                          <p:attrName>style.visibility</p:attrName>
                                        </p:attrNameLst>
                                      </p:cBhvr>
                                      <p:to>
                                        <p:strVal val="visible"/>
                                      </p:to>
                                    </p:set>
                                    <p:animEffect transition="in" filter="fade">
                                      <p:cBhvr>
                                        <p:cTn id="32" dur="500"/>
                                        <p:tgtEl>
                                          <p:spTgt spid="7">
                                            <p:txEl>
                                              <p:char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charRg st="2" end="2"/>
                                            </p:txEl>
                                          </p:spTgt>
                                        </p:tgtEl>
                                        <p:attrNameLst>
                                          <p:attrName>style.visibility</p:attrName>
                                        </p:attrNameLst>
                                      </p:cBhvr>
                                      <p:to>
                                        <p:strVal val="visible"/>
                                      </p:to>
                                    </p:set>
                                    <p:animEffect transition="in" filter="fade">
                                      <p:cBhvr>
                                        <p:cTn id="37" dur="500"/>
                                        <p:tgtEl>
                                          <p:spTgt spid="7">
                                            <p:txEl>
                                              <p:char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charRg st="2" end="2"/>
                                            </p:txEl>
                                          </p:spTgt>
                                        </p:tgtEl>
                                        <p:attrNameLst>
                                          <p:attrName>style.visibility</p:attrName>
                                        </p:attrNameLst>
                                      </p:cBhvr>
                                      <p:to>
                                        <p:strVal val="visible"/>
                                      </p:to>
                                    </p:set>
                                    <p:animEffect transition="in" filter="fade">
                                      <p:cBhvr>
                                        <p:cTn id="42" dur="500"/>
                                        <p:tgtEl>
                                          <p:spTgt spid="7">
                                            <p:txEl>
                                              <p:char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charRg st="2" end="2"/>
                                            </p:txEl>
                                          </p:spTgt>
                                        </p:tgtEl>
                                        <p:attrNameLst>
                                          <p:attrName>style.visibility</p:attrName>
                                        </p:attrNameLst>
                                      </p:cBhvr>
                                      <p:to>
                                        <p:strVal val="visible"/>
                                      </p:to>
                                    </p:set>
                                    <p:animEffect transition="in" filter="fade">
                                      <p:cBhvr>
                                        <p:cTn id="47" dur="500"/>
                                        <p:tgtEl>
                                          <p:spTgt spid="7">
                                            <p:txEl>
                                              <p:char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charRg st="2" end="2"/>
                                            </p:txEl>
                                          </p:spTgt>
                                        </p:tgtEl>
                                        <p:attrNameLst>
                                          <p:attrName>style.visibility</p:attrName>
                                        </p:attrNameLst>
                                      </p:cBhvr>
                                      <p:to>
                                        <p:strVal val="visible"/>
                                      </p:to>
                                    </p:set>
                                    <p:animEffect transition="in" filter="fade">
                                      <p:cBhvr>
                                        <p:cTn id="52" dur="500"/>
                                        <p:tgtEl>
                                          <p:spTgt spid="7">
                                            <p:txEl>
                                              <p:char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charRg st="2" end="2"/>
                                            </p:txEl>
                                          </p:spTgt>
                                        </p:tgtEl>
                                        <p:attrNameLst>
                                          <p:attrName>style.visibility</p:attrName>
                                        </p:attrNameLst>
                                      </p:cBhvr>
                                      <p:to>
                                        <p:strVal val="visible"/>
                                      </p:to>
                                    </p:set>
                                    <p:animEffect transition="in" filter="fade">
                                      <p:cBhvr>
                                        <p:cTn id="57" dur="500"/>
                                        <p:tgtEl>
                                          <p:spTgt spid="7">
                                            <p:txEl>
                                              <p:char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xEl>
                                              <p:charRg st="2" end="2"/>
                                            </p:txEl>
                                          </p:spTgt>
                                        </p:tgtEl>
                                        <p:attrNameLst>
                                          <p:attrName>style.visibility</p:attrName>
                                        </p:attrNameLst>
                                      </p:cBhvr>
                                      <p:to>
                                        <p:strVal val="visible"/>
                                      </p:to>
                                    </p:set>
                                    <p:animEffect transition="in" filter="fade">
                                      <p:cBhvr>
                                        <p:cTn id="62" dur="500"/>
                                        <p:tgtEl>
                                          <p:spTgt spid="7">
                                            <p:txEl>
                                              <p:char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xEl>
                                              <p:charRg st="2" end="2"/>
                                            </p:txEl>
                                          </p:spTgt>
                                        </p:tgtEl>
                                        <p:attrNameLst>
                                          <p:attrName>style.visibility</p:attrName>
                                        </p:attrNameLst>
                                      </p:cBhvr>
                                      <p:to>
                                        <p:strVal val="visible"/>
                                      </p:to>
                                    </p:set>
                                    <p:animEffect transition="in" filter="fade">
                                      <p:cBhvr>
                                        <p:cTn id="67" dur="500"/>
                                        <p:tgtEl>
                                          <p:spTgt spid="7">
                                            <p:txEl>
                                              <p:char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Lecture 2: Is the Gaussian probability density function boring?</a:t>
            </a:r>
          </a:p>
        </p:txBody>
      </p:sp>
      <p:sp>
        <p:nvSpPr>
          <p:cNvPr id="5" name="Text Placeholder 2"/>
          <p:cNvSpPr txBox="1">
            <a:spLocks/>
          </p:cNvSpPr>
          <p:nvPr/>
        </p:nvSpPr>
        <p:spPr>
          <a:xfrm>
            <a:off x="0" y="460497"/>
            <a:ext cx="4338918" cy="43513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hlinkClick r:id="rId2" action="ppaction://hlinksldjump"/>
              </a:rPr>
              <a:t>Recap Histogram &amp; Bayes Classifier (MAKE SURE YOU FULLY UNDERSTAND THIS)</a:t>
            </a:r>
            <a:endParaRPr lang="en-US" sz="1600" dirty="0"/>
          </a:p>
          <a:p>
            <a:r>
              <a:rPr lang="en-US" sz="1600" dirty="0">
                <a:hlinkClick r:id="rId3" action="ppaction://hlinksldjump"/>
              </a:rPr>
              <a:t>Histogram &amp; Bayes Classifier (TWO DIMENSIONS)</a:t>
            </a:r>
            <a:endParaRPr lang="en-US" sz="1600" dirty="0"/>
          </a:p>
          <a:p>
            <a:r>
              <a:rPr lang="en-US" sz="1600" dirty="0">
                <a:hlinkClick r:id="rId4" action="ppaction://hlinksldjump"/>
              </a:rPr>
              <a:t>Histogram &amp; Bayes Classifier (TWO DIMENSIONS)</a:t>
            </a:r>
            <a:endParaRPr lang="en-US" sz="1600" dirty="0"/>
          </a:p>
          <a:p>
            <a:r>
              <a:rPr lang="en-US" sz="1600" dirty="0">
                <a:hlinkClick r:id="rId5" action="ppaction://hlinksldjump"/>
              </a:rPr>
              <a:t>Histogram &amp; Bayes Classifier (TWO DIMENSIONS)</a:t>
            </a:r>
            <a:endParaRPr lang="en-US" sz="1600" dirty="0"/>
          </a:p>
          <a:p>
            <a:r>
              <a:rPr lang="en-US" sz="1600" dirty="0">
                <a:hlinkClick r:id="rId6" action="ppaction://hlinksldjump"/>
              </a:rPr>
              <a:t>Two Dimensional Data overlaid on Contour Plots of the PDFs</a:t>
            </a:r>
            <a:endParaRPr lang="en-US" sz="1600" dirty="0"/>
          </a:p>
          <a:p>
            <a:r>
              <a:rPr lang="en-US" sz="1600" dirty="0">
                <a:hlinkClick r:id="rId7" action="ppaction://hlinksldjump"/>
              </a:rPr>
              <a:t>Two Dimensional Gaussian Intuition</a:t>
            </a:r>
            <a:endParaRPr lang="en-US" sz="1600" dirty="0"/>
          </a:p>
          <a:p>
            <a:r>
              <a:rPr lang="en-US" sz="1600" dirty="0">
                <a:hlinkClick r:id="rId8" action="ppaction://hlinksldjump"/>
              </a:rPr>
              <a:t>Two Dimensional Gaussian Intuition (more general)</a:t>
            </a:r>
            <a:endParaRPr lang="en-US" sz="1600" dirty="0"/>
          </a:p>
          <a:p>
            <a:r>
              <a:rPr lang="en-US" sz="1600" dirty="0">
                <a:hlinkClick r:id="rId9" action="ppaction://hlinksldjump"/>
              </a:rPr>
              <a:t>What does an “outlier” mean?</a:t>
            </a:r>
            <a:endParaRPr lang="en-US" sz="1600" dirty="0"/>
          </a:p>
          <a:p>
            <a:r>
              <a:rPr lang="en-US" sz="1600" dirty="0">
                <a:hlinkClick r:id="rId10" action="ppaction://hlinksldjump"/>
              </a:rPr>
              <a:t>How do I specify a 1D point cloud?</a:t>
            </a:r>
            <a:endParaRPr lang="en-US" sz="1600" dirty="0"/>
          </a:p>
          <a:p>
            <a:r>
              <a:rPr lang="en-US" sz="1600" dirty="0">
                <a:hlinkClick r:id="rId11" action="ppaction://hlinksldjump"/>
              </a:rPr>
              <a:t>How do I specify a 2D point cloud?</a:t>
            </a:r>
            <a:endParaRPr lang="en-US" sz="1600" dirty="0"/>
          </a:p>
          <a:p>
            <a:r>
              <a:rPr lang="en-US" sz="1600" dirty="0">
                <a:hlinkClick r:id="rId12" action="ppaction://hlinksldjump"/>
              </a:rPr>
              <a:t>How do I specify a 2D point cloud?</a:t>
            </a:r>
            <a:endParaRPr lang="en-US" sz="1600" dirty="0"/>
          </a:p>
        </p:txBody>
      </p:sp>
      <p:sp>
        <p:nvSpPr>
          <p:cNvPr id="6" name="Text Placeholder 2"/>
          <p:cNvSpPr txBox="1">
            <a:spLocks/>
          </p:cNvSpPr>
          <p:nvPr/>
        </p:nvSpPr>
        <p:spPr>
          <a:xfrm>
            <a:off x="4805082" y="460496"/>
            <a:ext cx="4338918" cy="477489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hlinkClick r:id="rId13" action="ppaction://hlinksldjump"/>
              </a:rPr>
              <a:t>Covariance (</a:t>
            </a:r>
            <a:r>
              <a:rPr lang="en-US" sz="1600" dirty="0" err="1">
                <a:hlinkClick r:id="rId13" action="ppaction://hlinksldjump"/>
              </a:rPr>
              <a:t>a.k.a</a:t>
            </a:r>
            <a:r>
              <a:rPr lang="en-US" sz="1600" dirty="0">
                <a:hlinkClick r:id="rId13" action="ppaction://hlinksldjump"/>
              </a:rPr>
              <a:t> covariance matrix)</a:t>
            </a:r>
            <a:endParaRPr lang="en-US" sz="1600" dirty="0"/>
          </a:p>
          <a:p>
            <a:r>
              <a:rPr lang="en-US" sz="1600" dirty="0">
                <a:hlinkClick r:id="rId14" action="ppaction://hlinksldjump"/>
              </a:rPr>
              <a:t>Covariance (</a:t>
            </a:r>
            <a:r>
              <a:rPr lang="en-US" sz="1600" dirty="0" err="1">
                <a:hlinkClick r:id="rId14" action="ppaction://hlinksldjump"/>
              </a:rPr>
              <a:t>a.k.a</a:t>
            </a:r>
            <a:r>
              <a:rPr lang="en-US" sz="1600" dirty="0">
                <a:hlinkClick r:id="rId14" action="ppaction://hlinksldjump"/>
              </a:rPr>
              <a:t> covariance matrix)</a:t>
            </a:r>
            <a:endParaRPr lang="en-US" sz="1600" dirty="0"/>
          </a:p>
          <a:p>
            <a:r>
              <a:rPr lang="en-US" sz="1600" dirty="0">
                <a:hlinkClick r:id="rId15" action="ppaction://hlinksldjump"/>
              </a:rPr>
              <a:t>Bayes Classifier (d DIMENSIONS)</a:t>
            </a:r>
            <a:endParaRPr lang="en-US" sz="1600" dirty="0"/>
          </a:p>
          <a:p>
            <a:r>
              <a:rPr lang="en-US" sz="1600" dirty="0">
                <a:hlinkClick r:id="rId16" action="ppaction://hlinksldjump"/>
              </a:rPr>
              <a:t>Covariance Interpretation Practice</a:t>
            </a:r>
            <a:endParaRPr lang="en-US" sz="1600" dirty="0"/>
          </a:p>
          <a:p>
            <a:r>
              <a:rPr lang="en-US" sz="1600" dirty="0">
                <a:hlinkClick r:id="rId17" action="ppaction://hlinksldjump"/>
              </a:rPr>
              <a:t>Step-by-step: PDF of the </a:t>
            </a:r>
            <a:r>
              <a:rPr lang="en-US" sz="1600" dirty="0" err="1">
                <a:hlinkClick r:id="rId17" action="ppaction://hlinksldjump"/>
              </a:rPr>
              <a:t>binormal</a:t>
            </a:r>
            <a:r>
              <a:rPr lang="en-US" sz="1600" dirty="0">
                <a:hlinkClick r:id="rId17" action="ppaction://hlinksldjump"/>
              </a:rPr>
              <a:t> distribution</a:t>
            </a:r>
            <a:endParaRPr lang="en-US" sz="1600" dirty="0"/>
          </a:p>
          <a:p>
            <a:r>
              <a:rPr lang="en-US" sz="1600" dirty="0">
                <a:hlinkClick r:id="rId18" action="ppaction://hlinksldjump"/>
              </a:rPr>
              <a:t>Calculation of the PDF of the </a:t>
            </a:r>
            <a:r>
              <a:rPr lang="en-US" sz="1600" dirty="0" err="1">
                <a:hlinkClick r:id="rId18" action="ppaction://hlinksldjump"/>
              </a:rPr>
              <a:t>binormal</a:t>
            </a:r>
            <a:r>
              <a:rPr lang="en-US" sz="1600" dirty="0">
                <a:hlinkClick r:id="rId18" action="ppaction://hlinksldjump"/>
              </a:rPr>
              <a:t> distribution</a:t>
            </a:r>
            <a:endParaRPr lang="en-US" sz="1600" dirty="0"/>
          </a:p>
          <a:p>
            <a:r>
              <a:rPr lang="en-US" sz="1600" dirty="0">
                <a:hlinkClick r:id="rId19" action="ppaction://hlinksldjump"/>
              </a:rPr>
              <a:t>Calculation of the PDF of the </a:t>
            </a:r>
            <a:r>
              <a:rPr lang="en-US" sz="1600" dirty="0" err="1">
                <a:hlinkClick r:id="rId19" action="ppaction://hlinksldjump"/>
              </a:rPr>
              <a:t>multinormal</a:t>
            </a:r>
            <a:r>
              <a:rPr lang="en-US" sz="1600" dirty="0">
                <a:hlinkClick r:id="rId19" action="ppaction://hlinksldjump"/>
              </a:rPr>
              <a:t> distribution</a:t>
            </a:r>
            <a:endParaRPr lang="en-US" sz="1600" dirty="0"/>
          </a:p>
          <a:p>
            <a:r>
              <a:rPr lang="en-US" sz="1600" dirty="0">
                <a:hlinkClick r:id="rId20" action="ppaction://hlinksldjump"/>
              </a:rPr>
              <a:t>Assignment 2 (unofficial)</a:t>
            </a:r>
            <a:endParaRPr lang="en-US" sz="1600" dirty="0"/>
          </a:p>
          <a:p>
            <a:r>
              <a:rPr lang="en-US" sz="1600" dirty="0">
                <a:hlinkClick r:id="rId21" action="ppaction://hlinksldjump"/>
              </a:rPr>
              <a:t>Step-by-step: How can I build 2D Histograms?</a:t>
            </a:r>
            <a:endParaRPr lang="en-US" sz="1600" dirty="0"/>
          </a:p>
          <a:p>
            <a:r>
              <a:rPr lang="en-US" sz="1600" dirty="0">
                <a:hlinkClick r:id="rId22" action="ppaction://hlinksldjump"/>
              </a:rPr>
              <a:t>Step-by-step: How can I build a 2D Bayesian Classifier?</a:t>
            </a:r>
            <a:endParaRPr lang="en-US" sz="1600" dirty="0"/>
          </a:p>
          <a:p>
            <a:r>
              <a:rPr lang="en-US" sz="1600" dirty="0">
                <a:hlinkClick r:id="rId23" action="ppaction://hlinksldjump"/>
              </a:rPr>
              <a:t>Wake Up!</a:t>
            </a:r>
            <a:endParaRPr lang="en-US" sz="1600" dirty="0"/>
          </a:p>
          <a:p>
            <a:r>
              <a:rPr lang="en-US" sz="1600" dirty="0">
                <a:hlinkClick r:id="" action="ppaction://noaction"/>
              </a:rPr>
              <a:t>Wake Up! (Solution)</a:t>
            </a:r>
            <a:endParaRPr lang="en-US" sz="1600" dirty="0"/>
          </a:p>
        </p:txBody>
      </p:sp>
    </p:spTree>
    <p:extLst>
      <p:ext uri="{BB962C8B-B14F-4D97-AF65-F5344CB8AC3E}">
        <p14:creationId xmlns:p14="http://schemas.microsoft.com/office/powerpoint/2010/main" val="3664323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p:cNvSpPr txBox="1"/>
              <p:nvPr/>
            </p:nvSpPr>
            <p:spPr>
              <a:xfrm>
                <a:off x="838295" y="577909"/>
                <a:ext cx="7467408" cy="5816977"/>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57200" lvl="2" indent="-457200">
                  <a:buFont typeface="Arial" panose="020B0604020202020204" pitchFamily="34" charset="0"/>
                  <a:buChar char="•"/>
                </a:pPr>
                <a:r>
                  <a:rPr lang="en-US" dirty="0">
                    <a:solidFill>
                      <a:prstClr val="black"/>
                    </a:solidFill>
                  </a:rPr>
                  <a:t>Bayes theorem can be used to answer the question “Given that an individual’s height is </a:t>
                </a:r>
                <a14:m>
                  <m:oMath xmlns:m="http://schemas.openxmlformats.org/officeDocument/2006/math">
                    <m:r>
                      <a:rPr lang="en-US" i="1">
                        <a:solidFill>
                          <a:prstClr val="black"/>
                        </a:solidFill>
                        <a:latin typeface="Cambria Math" panose="02040503050406030204" pitchFamily="18" charset="0"/>
                      </a:rPr>
                      <m:t>𝑥</m:t>
                    </m:r>
                  </m:oMath>
                </a14:m>
                <a:r>
                  <a:rPr lang="en-US" dirty="0">
                    <a:solidFill>
                      <a:prstClr val="black"/>
                    </a:solidFill>
                  </a:rPr>
                  <a:t>, what is the probability that the individual is female?”</a:t>
                </a: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endParaRPr lang="en-US" sz="2000" dirty="0">
                  <a:solidFill>
                    <a:prstClr val="black"/>
                  </a:solidFill>
                </a:endParaRPr>
              </a:p>
              <a:p>
                <a:pPr marL="457200" lvl="2" indent="-457200">
                  <a:buFont typeface="Arial" panose="020B0604020202020204" pitchFamily="34" charset="0"/>
                  <a:buChar char="•"/>
                </a:pPr>
                <a:r>
                  <a:rPr lang="en-US" sz="2000" dirty="0">
                    <a:solidFill>
                      <a:prstClr val="black"/>
                    </a:solidFill>
                  </a:rPr>
                  <a:t>The prevalence terms </a:t>
                </a:r>
                <a14:m>
                  <m:oMath xmlns:m="http://schemas.openxmlformats.org/officeDocument/2006/math">
                    <m:r>
                      <a:rPr lang="en-US" sz="2000" i="1" kern="0">
                        <a:solidFill>
                          <a:srgbClr val="FF0000"/>
                        </a:solidFill>
                        <a:latin typeface="Cambria Math" panose="02040503050406030204" pitchFamily="18" charset="0"/>
                      </a:rPr>
                      <m:t>𝑃</m:t>
                    </m:r>
                    <m:d>
                      <m:dPr>
                        <m:ctrlPr>
                          <a:rPr lang="en-US" sz="2000" i="1" kern="0">
                            <a:solidFill>
                              <a:srgbClr val="FF0000"/>
                            </a:solidFill>
                            <a:latin typeface="Cambria Math" panose="02040503050406030204" pitchFamily="18" charset="0"/>
                          </a:rPr>
                        </m:ctrlPr>
                      </m:dPr>
                      <m:e>
                        <m:r>
                          <a:rPr lang="en-US" sz="2000" i="1" kern="0">
                            <a:solidFill>
                              <a:srgbClr val="FF0000"/>
                            </a:solidFill>
                            <a:latin typeface="Cambria Math" panose="02040503050406030204" pitchFamily="18" charset="0"/>
                          </a:rPr>
                          <m:t>𝐹</m:t>
                        </m:r>
                      </m:e>
                    </m:d>
                  </m:oMath>
                </a14:m>
                <a:r>
                  <a:rPr lang="en-US" sz="2000" dirty="0">
                    <a:solidFill>
                      <a:prstClr val="black"/>
                    </a:solidFill>
                  </a:rPr>
                  <a:t> and </a:t>
                </a:r>
                <a14:m>
                  <m:oMath xmlns:m="http://schemas.openxmlformats.org/officeDocument/2006/math">
                    <m:r>
                      <a:rPr lang="en-US" sz="2000" i="1" kern="0">
                        <a:solidFill>
                          <a:srgbClr val="FF0000"/>
                        </a:solidFill>
                        <a:latin typeface="Cambria Math" panose="02040503050406030204" pitchFamily="18" charset="0"/>
                      </a:rPr>
                      <m:t>𝑃</m:t>
                    </m:r>
                    <m:r>
                      <a:rPr lang="en-US" sz="2000" i="1" kern="0">
                        <a:solidFill>
                          <a:srgbClr val="FF0000"/>
                        </a:solidFill>
                        <a:latin typeface="Cambria Math" panose="02040503050406030204" pitchFamily="18" charset="0"/>
                      </a:rPr>
                      <m:t>(</m:t>
                    </m:r>
                    <m:r>
                      <a:rPr lang="en-US" sz="2000" b="0" i="1" kern="0" smtClean="0">
                        <a:solidFill>
                          <a:srgbClr val="FF0000"/>
                        </a:solidFill>
                        <a:latin typeface="Cambria Math" panose="02040503050406030204" pitchFamily="18" charset="0"/>
                      </a:rPr>
                      <m:t>𝑀</m:t>
                    </m:r>
                    <m:r>
                      <a:rPr lang="en-US" sz="2000" i="1" kern="0">
                        <a:solidFill>
                          <a:srgbClr val="FF0000"/>
                        </a:solidFill>
                        <a:latin typeface="Cambria Math" panose="02040503050406030204" pitchFamily="18" charset="0"/>
                      </a:rPr>
                      <m:t>)</m:t>
                    </m:r>
                  </m:oMath>
                </a14:m>
                <a:r>
                  <a:rPr lang="en-US" sz="2000" dirty="0">
                    <a:solidFill>
                      <a:prstClr val="black"/>
                    </a:solidFill>
                  </a:rPr>
                  <a:t> are easily found from counts of the total number of F and M in the training set</a:t>
                </a:r>
              </a:p>
              <a:p>
                <a:pPr lvl="1" indent="-457200">
                  <a:buFont typeface="Arial" panose="020B0604020202020204" pitchFamily="34" charset="0"/>
                  <a:buChar char="•"/>
                </a:pPr>
                <a:r>
                  <a:rPr lang="en-US" sz="2000" dirty="0">
                    <a:solidFill>
                      <a:prstClr val="black"/>
                    </a:solidFill>
                  </a:rPr>
                  <a:t>The class conditional terms </a:t>
                </a:r>
                <a14:m>
                  <m:oMath xmlns:m="http://schemas.openxmlformats.org/officeDocument/2006/math">
                    <m:r>
                      <a:rPr lang="en-US" sz="2000" i="1" kern="0">
                        <a:solidFill>
                          <a:srgbClr val="FF0000"/>
                        </a:solidFill>
                        <a:latin typeface="Cambria Math" panose="02040503050406030204" pitchFamily="18" charset="0"/>
                      </a:rPr>
                      <m:t>𝑝</m:t>
                    </m:r>
                    <m:d>
                      <m:dPr>
                        <m:ctrlPr>
                          <a:rPr lang="en-US" sz="2000" i="1" kern="0">
                            <a:solidFill>
                              <a:srgbClr val="FF0000"/>
                            </a:solidFill>
                            <a:latin typeface="Cambria Math" panose="02040503050406030204" pitchFamily="18" charset="0"/>
                          </a:rPr>
                        </m:ctrlPr>
                      </m:dPr>
                      <m:e>
                        <m:r>
                          <a:rPr lang="en-US" sz="2000" i="1" kern="0">
                            <a:solidFill>
                              <a:srgbClr val="FF0000"/>
                            </a:solidFill>
                            <a:latin typeface="Cambria Math" panose="02040503050406030204" pitchFamily="18" charset="0"/>
                          </a:rPr>
                          <m:t>𝑥</m:t>
                        </m:r>
                        <m:r>
                          <a:rPr lang="en-US" sz="2000" i="1" kern="0">
                            <a:solidFill>
                              <a:srgbClr val="FF0000"/>
                            </a:solidFill>
                            <a:latin typeface="Cambria Math" panose="02040503050406030204" pitchFamily="18" charset="0"/>
                          </a:rPr>
                          <m:t>|</m:t>
                        </m:r>
                        <m:r>
                          <a:rPr lang="en-US" sz="2000" i="1" kern="0">
                            <a:solidFill>
                              <a:srgbClr val="FF0000"/>
                            </a:solidFill>
                            <a:latin typeface="Cambria Math" panose="02040503050406030204" pitchFamily="18" charset="0"/>
                          </a:rPr>
                          <m:t>𝐹</m:t>
                        </m:r>
                      </m:e>
                    </m:d>
                    <m:r>
                      <a:rPr lang="en-US" sz="2000" i="1" kern="0">
                        <a:solidFill>
                          <a:srgbClr val="FF0000"/>
                        </a:solidFill>
                        <a:latin typeface="Cambria Math" panose="02040503050406030204" pitchFamily="18" charset="0"/>
                      </a:rPr>
                      <m:t> </m:t>
                    </m:r>
                  </m:oMath>
                </a14:m>
                <a:r>
                  <a:rPr lang="en-US" sz="2000" dirty="0">
                    <a:solidFill>
                      <a:prstClr val="black"/>
                    </a:solidFill>
                  </a:rPr>
                  <a:t>and </a:t>
                </a:r>
                <a14:m>
                  <m:oMath xmlns:m="http://schemas.openxmlformats.org/officeDocument/2006/math">
                    <m:r>
                      <a:rPr lang="en-US" sz="2000" i="1" kern="0">
                        <a:solidFill>
                          <a:srgbClr val="FF0000"/>
                        </a:solidFill>
                        <a:latin typeface="Cambria Math" panose="02040503050406030204" pitchFamily="18" charset="0"/>
                      </a:rPr>
                      <m:t>𝑝</m:t>
                    </m:r>
                    <m:d>
                      <m:dPr>
                        <m:ctrlPr>
                          <a:rPr lang="en-US" sz="2000" i="1" kern="0">
                            <a:solidFill>
                              <a:srgbClr val="FF0000"/>
                            </a:solidFill>
                            <a:latin typeface="Cambria Math" panose="02040503050406030204" pitchFamily="18" charset="0"/>
                          </a:rPr>
                        </m:ctrlPr>
                      </m:dPr>
                      <m:e>
                        <m:r>
                          <a:rPr lang="en-US" sz="2000" i="1" kern="0">
                            <a:solidFill>
                              <a:srgbClr val="FF0000"/>
                            </a:solidFill>
                            <a:latin typeface="Cambria Math" panose="02040503050406030204" pitchFamily="18" charset="0"/>
                          </a:rPr>
                          <m:t>𝑥</m:t>
                        </m:r>
                        <m:r>
                          <a:rPr lang="en-US" sz="2000" i="1" kern="0">
                            <a:solidFill>
                              <a:srgbClr val="FF0000"/>
                            </a:solidFill>
                            <a:latin typeface="Cambria Math" panose="02040503050406030204" pitchFamily="18" charset="0"/>
                          </a:rPr>
                          <m:t>|</m:t>
                        </m:r>
                        <m:r>
                          <a:rPr lang="en-US" sz="2000" i="1" kern="0">
                            <a:solidFill>
                              <a:srgbClr val="FF0000"/>
                            </a:solidFill>
                            <a:latin typeface="Cambria Math" panose="02040503050406030204" pitchFamily="18" charset="0"/>
                          </a:rPr>
                          <m:t>𝑀</m:t>
                        </m:r>
                      </m:e>
                    </m:d>
                    <m:r>
                      <a:rPr lang="en-US" sz="2000" i="1" kern="0">
                        <a:solidFill>
                          <a:srgbClr val="FF0000"/>
                        </a:solidFill>
                        <a:latin typeface="Cambria Math" panose="02040503050406030204" pitchFamily="18" charset="0"/>
                      </a:rPr>
                      <m:t> </m:t>
                    </m:r>
                  </m:oMath>
                </a14:m>
                <a:r>
                  <a:rPr lang="en-US" sz="2000" dirty="0">
                    <a:solidFill>
                      <a:prstClr val="black"/>
                    </a:solidFill>
                  </a:rPr>
                  <a:t>can be found using normalized histograms constructed from training data. Or, if the distributions happen to be normal (Gaussian), </a:t>
                </a:r>
                <a14:m>
                  <m:oMath xmlns:m="http://schemas.openxmlformats.org/officeDocument/2006/math">
                    <m:r>
                      <a:rPr lang="en-US" sz="2000" i="1" kern="0">
                        <a:solidFill>
                          <a:srgbClr val="FF0000"/>
                        </a:solidFill>
                        <a:latin typeface="Cambria Math" panose="02040503050406030204" pitchFamily="18" charset="0"/>
                      </a:rPr>
                      <m:t>𝑝</m:t>
                    </m:r>
                    <m:d>
                      <m:dPr>
                        <m:ctrlPr>
                          <a:rPr lang="en-US" sz="2000" i="1" kern="0">
                            <a:solidFill>
                              <a:srgbClr val="FF0000"/>
                            </a:solidFill>
                            <a:latin typeface="Cambria Math" panose="02040503050406030204" pitchFamily="18" charset="0"/>
                          </a:rPr>
                        </m:ctrlPr>
                      </m:dPr>
                      <m:e>
                        <m:r>
                          <a:rPr lang="en-US" sz="2000" i="1" kern="0">
                            <a:solidFill>
                              <a:srgbClr val="FF0000"/>
                            </a:solidFill>
                            <a:latin typeface="Cambria Math" panose="02040503050406030204" pitchFamily="18" charset="0"/>
                          </a:rPr>
                          <m:t>𝑥</m:t>
                        </m:r>
                        <m:r>
                          <a:rPr lang="en-US" sz="2000" i="1" kern="0">
                            <a:solidFill>
                              <a:srgbClr val="FF0000"/>
                            </a:solidFill>
                            <a:latin typeface="Cambria Math" panose="02040503050406030204" pitchFamily="18" charset="0"/>
                          </a:rPr>
                          <m:t>|</m:t>
                        </m:r>
                        <m:r>
                          <a:rPr lang="en-US" sz="2000" i="1" kern="0">
                            <a:solidFill>
                              <a:srgbClr val="FF0000"/>
                            </a:solidFill>
                            <a:latin typeface="Cambria Math" panose="02040503050406030204" pitchFamily="18" charset="0"/>
                          </a:rPr>
                          <m:t>𝐹</m:t>
                        </m:r>
                      </m:e>
                    </m:d>
                    <m:r>
                      <a:rPr lang="en-US" sz="2000" i="1" kern="0">
                        <a:solidFill>
                          <a:srgbClr val="FF0000"/>
                        </a:solidFill>
                        <a:latin typeface="Cambria Math" panose="02040503050406030204" pitchFamily="18" charset="0"/>
                      </a:rPr>
                      <m:t> </m:t>
                    </m:r>
                  </m:oMath>
                </a14:m>
                <a:r>
                  <a:rPr lang="en-US" sz="2000" dirty="0">
                    <a:solidFill>
                      <a:prstClr val="black"/>
                    </a:solidFill>
                  </a:rPr>
                  <a:t>and </a:t>
                </a:r>
                <a14:m>
                  <m:oMath xmlns:m="http://schemas.openxmlformats.org/officeDocument/2006/math">
                    <m:r>
                      <a:rPr lang="en-US" sz="2000" i="1" kern="0">
                        <a:solidFill>
                          <a:srgbClr val="FF0000"/>
                        </a:solidFill>
                        <a:latin typeface="Cambria Math" panose="02040503050406030204" pitchFamily="18" charset="0"/>
                      </a:rPr>
                      <m:t>𝑝</m:t>
                    </m:r>
                    <m:d>
                      <m:dPr>
                        <m:ctrlPr>
                          <a:rPr lang="en-US" sz="2000" i="1" kern="0">
                            <a:solidFill>
                              <a:srgbClr val="FF0000"/>
                            </a:solidFill>
                            <a:latin typeface="Cambria Math" panose="02040503050406030204" pitchFamily="18" charset="0"/>
                          </a:rPr>
                        </m:ctrlPr>
                      </m:dPr>
                      <m:e>
                        <m:r>
                          <a:rPr lang="en-US" sz="2000" i="1" kern="0">
                            <a:solidFill>
                              <a:srgbClr val="FF0000"/>
                            </a:solidFill>
                            <a:latin typeface="Cambria Math" panose="02040503050406030204" pitchFamily="18" charset="0"/>
                          </a:rPr>
                          <m:t>𝑥</m:t>
                        </m:r>
                        <m:r>
                          <a:rPr lang="en-US" sz="2000" i="1" kern="0">
                            <a:solidFill>
                              <a:srgbClr val="FF0000"/>
                            </a:solidFill>
                            <a:latin typeface="Cambria Math" panose="02040503050406030204" pitchFamily="18" charset="0"/>
                          </a:rPr>
                          <m:t>|</m:t>
                        </m:r>
                        <m:r>
                          <a:rPr lang="en-US" sz="2000" i="1" kern="0">
                            <a:solidFill>
                              <a:srgbClr val="FF0000"/>
                            </a:solidFill>
                            <a:latin typeface="Cambria Math" panose="02040503050406030204" pitchFamily="18" charset="0"/>
                          </a:rPr>
                          <m:t>𝑀</m:t>
                        </m:r>
                      </m:e>
                    </m:d>
                    <m:r>
                      <a:rPr lang="en-US" sz="2000" i="1" kern="0">
                        <a:solidFill>
                          <a:srgbClr val="FF0000"/>
                        </a:solidFill>
                        <a:latin typeface="Cambria Math" panose="02040503050406030204" pitchFamily="18" charset="0"/>
                      </a:rPr>
                      <m:t> </m:t>
                    </m:r>
                  </m:oMath>
                </a14:m>
                <a:r>
                  <a:rPr lang="en-US" sz="2000" dirty="0">
                    <a:solidFill>
                      <a:prstClr val="black"/>
                    </a:solidFill>
                  </a:rPr>
                  <a:t>are found using formulas containing means and standard deviations of samples from the classes taken separately</a:t>
                </a:r>
              </a:p>
            </p:txBody>
          </p:sp>
        </mc:Choice>
        <mc:Fallback>
          <p:sp>
            <p:nvSpPr>
              <p:cNvPr id="7" name="TextBox 6"/>
              <p:cNvSpPr txBox="1">
                <a:spLocks noRot="1" noChangeAspect="1" noMove="1" noResize="1" noEditPoints="1" noAdjustHandles="1" noChangeArrowheads="1" noChangeShapeType="1" noTextEdit="1"/>
              </p:cNvSpPr>
              <p:nvPr/>
            </p:nvSpPr>
            <p:spPr>
              <a:xfrm>
                <a:off x="838295" y="577909"/>
                <a:ext cx="7467408" cy="5816977"/>
              </a:xfrm>
              <a:prstGeom prst="rect">
                <a:avLst/>
              </a:prstGeom>
              <a:blipFill>
                <a:blip r:embed="rId2"/>
                <a:stretch>
                  <a:fillRect l="-1144" t="-839" r="-899" b="-943"/>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sz="1900" dirty="0">
                <a:solidFill>
                  <a:prstClr val="black"/>
                </a:solidFill>
              </a:rPr>
              <a:t>Recap Histogram &amp; Bayes Classifier (MAKE SURE YOU FULLY UNDERSTAND THIS)</a:t>
            </a:r>
            <a:endParaRPr lang="en-US" dirty="0"/>
          </a:p>
        </p:txBody>
      </p:sp>
      <p:grpSp>
        <p:nvGrpSpPr>
          <p:cNvPr id="110" name="Group 109"/>
          <p:cNvGrpSpPr/>
          <p:nvPr/>
        </p:nvGrpSpPr>
        <p:grpSpPr>
          <a:xfrm>
            <a:off x="2747538" y="2090979"/>
            <a:ext cx="3705401" cy="933782"/>
            <a:chOff x="4132882" y="2297043"/>
            <a:chExt cx="3705401" cy="933782"/>
          </a:xfrm>
        </p:grpSpPr>
        <p:grpSp>
          <p:nvGrpSpPr>
            <p:cNvPr id="111" name="Group 110"/>
            <p:cNvGrpSpPr/>
            <p:nvPr/>
          </p:nvGrpSpPr>
          <p:grpSpPr>
            <a:xfrm>
              <a:off x="4132882" y="2297043"/>
              <a:ext cx="3690626" cy="930078"/>
              <a:chOff x="805863" y="3765921"/>
              <a:chExt cx="3690626" cy="930078"/>
            </a:xfrm>
          </p:grpSpPr>
          <p:grpSp>
            <p:nvGrpSpPr>
              <p:cNvPr id="115" name="Group 114"/>
              <p:cNvGrpSpPr/>
              <p:nvPr/>
            </p:nvGrpSpPr>
            <p:grpSpPr>
              <a:xfrm>
                <a:off x="1805912" y="3765921"/>
                <a:ext cx="1507624" cy="400110"/>
                <a:chOff x="1805912" y="3765921"/>
                <a:chExt cx="1507624" cy="400110"/>
              </a:xfrm>
            </p:grpSpPr>
            <mc:AlternateContent xmlns:mc="http://schemas.openxmlformats.org/markup-compatibility/2006">
              <mc:Choice xmlns:a14="http://schemas.microsoft.com/office/drawing/2010/main" Requires="a14">
                <p:sp>
                  <p:nvSpPr>
                    <p:cNvPr id="123" name="Rectangle 122"/>
                    <p:cNvSpPr/>
                    <p:nvPr/>
                  </p:nvSpPr>
                  <p:spPr>
                    <a:xfrm>
                      <a:off x="1805912" y="3765921"/>
                      <a:ext cx="50757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𝑃</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123" name="Rectangle 122"/>
                    <p:cNvSpPr>
                      <a:spLocks noRot="1" noChangeAspect="1" noMove="1" noResize="1" noEditPoints="1" noAdjustHandles="1" noChangeArrowheads="1" noChangeShapeType="1" noTextEdit="1"/>
                    </p:cNvSpPr>
                    <p:nvPr/>
                  </p:nvSpPr>
                  <p:spPr>
                    <a:xfrm>
                      <a:off x="1805912" y="3765921"/>
                      <a:ext cx="507575"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4" name="Rectangle 123"/>
                    <p:cNvSpPr/>
                    <p:nvPr/>
                  </p:nvSpPr>
                  <p:spPr>
                    <a:xfrm>
                      <a:off x="2445671" y="3765921"/>
                      <a:ext cx="86786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𝑝</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d>
                              <m:d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124" name="Rectangle 123"/>
                    <p:cNvSpPr>
                      <a:spLocks noRot="1" noChangeAspect="1" noMove="1" noResize="1" noEditPoints="1" noAdjustHandles="1" noChangeArrowheads="1" noChangeShapeType="1" noTextEdit="1"/>
                    </p:cNvSpPr>
                    <p:nvPr/>
                  </p:nvSpPr>
                  <p:spPr>
                    <a:xfrm>
                      <a:off x="2445671" y="3765921"/>
                      <a:ext cx="867865" cy="400110"/>
                    </a:xfrm>
                    <a:prstGeom prst="rect">
                      <a:avLst/>
                    </a:prstGeom>
                    <a:blipFill>
                      <a:blip r:embed="rId4"/>
                      <a:stretch>
                        <a:fillRect b="-7576"/>
                      </a:stretch>
                    </a:blipFill>
                  </p:spPr>
                  <p:txBody>
                    <a:bodyPr/>
                    <a:lstStyle/>
                    <a:p>
                      <a:r>
                        <a:rPr lang="en-US">
                          <a:noFill/>
                        </a:rPr>
                        <a:t> </a:t>
                      </a:r>
                    </a:p>
                  </p:txBody>
                </p:sp>
              </mc:Fallback>
            </mc:AlternateContent>
          </p:grpSp>
          <p:grpSp>
            <p:nvGrpSpPr>
              <p:cNvPr id="116" name="Group 115"/>
              <p:cNvGrpSpPr/>
              <p:nvPr/>
            </p:nvGrpSpPr>
            <p:grpSpPr>
              <a:xfrm>
                <a:off x="805863" y="4295889"/>
                <a:ext cx="3690626" cy="400110"/>
                <a:chOff x="805863" y="4295889"/>
                <a:chExt cx="3690626" cy="400110"/>
              </a:xfrm>
            </p:grpSpPr>
            <p:grpSp>
              <p:nvGrpSpPr>
                <p:cNvPr id="117" name="Group 116"/>
                <p:cNvGrpSpPr/>
                <p:nvPr/>
              </p:nvGrpSpPr>
              <p:grpSpPr>
                <a:xfrm>
                  <a:off x="2942634" y="4295889"/>
                  <a:ext cx="1553855" cy="400110"/>
                  <a:chOff x="1805912" y="3765921"/>
                  <a:chExt cx="1553855" cy="400110"/>
                </a:xfrm>
              </p:grpSpPr>
              <mc:AlternateContent xmlns:mc="http://schemas.openxmlformats.org/markup-compatibility/2006">
                <mc:Choice xmlns:a14="http://schemas.microsoft.com/office/drawing/2010/main" Requires="a14">
                  <p:sp>
                    <p:nvSpPr>
                      <p:cNvPr id="121" name="Rectangle 120"/>
                      <p:cNvSpPr/>
                      <p:nvPr/>
                    </p:nvSpPr>
                    <p:spPr>
                      <a:xfrm>
                        <a:off x="1805912" y="3765921"/>
                        <a:ext cx="55380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𝑃</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𝑀</m:t>
                                  </m:r>
                                </m:sub>
                              </m:sSub>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121" name="Rectangle 120"/>
                      <p:cNvSpPr>
                        <a:spLocks noRot="1" noChangeAspect="1" noMove="1" noResize="1" noEditPoints="1" noAdjustHandles="1" noChangeArrowheads="1" noChangeShapeType="1" noTextEdit="1"/>
                      </p:cNvSpPr>
                      <p:nvPr/>
                    </p:nvSpPr>
                    <p:spPr>
                      <a:xfrm>
                        <a:off x="1805912" y="3765921"/>
                        <a:ext cx="553805"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2" name="Rectangle 121"/>
                      <p:cNvSpPr/>
                      <p:nvPr/>
                    </p:nvSpPr>
                    <p:spPr>
                      <a:xfrm>
                        <a:off x="2445671" y="3765921"/>
                        <a:ext cx="91409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𝑝</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𝑀</m:t>
                                  </m:r>
                                </m:sub>
                              </m:sSub>
                              <m:d>
                                <m:d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122" name="Rectangle 121"/>
                      <p:cNvSpPr>
                        <a:spLocks noRot="1" noChangeAspect="1" noMove="1" noResize="1" noEditPoints="1" noAdjustHandles="1" noChangeArrowheads="1" noChangeShapeType="1" noTextEdit="1"/>
                      </p:cNvSpPr>
                      <p:nvPr/>
                    </p:nvSpPr>
                    <p:spPr>
                      <a:xfrm>
                        <a:off x="2445671" y="3765921"/>
                        <a:ext cx="914096" cy="400110"/>
                      </a:xfrm>
                      <a:prstGeom prst="rect">
                        <a:avLst/>
                      </a:prstGeom>
                      <a:blipFill>
                        <a:blip r:embed="rId6"/>
                        <a:stretch>
                          <a:fillRect b="-6061"/>
                        </a:stretch>
                      </a:blipFill>
                    </p:spPr>
                    <p:txBody>
                      <a:bodyPr/>
                      <a:lstStyle/>
                      <a:p>
                        <a:r>
                          <a:rPr lang="en-US">
                            <a:noFill/>
                          </a:rPr>
                          <a:t> </a:t>
                        </a:r>
                      </a:p>
                    </p:txBody>
                  </p:sp>
                </mc:Fallback>
              </mc:AlternateContent>
            </p:grpSp>
            <p:grpSp>
              <p:nvGrpSpPr>
                <p:cNvPr id="118" name="Group 117"/>
                <p:cNvGrpSpPr/>
                <p:nvPr/>
              </p:nvGrpSpPr>
              <p:grpSpPr>
                <a:xfrm>
                  <a:off x="805863" y="4295889"/>
                  <a:ext cx="1507624" cy="400110"/>
                  <a:chOff x="1805912" y="3765921"/>
                  <a:chExt cx="1507624" cy="400110"/>
                </a:xfrm>
              </p:grpSpPr>
              <mc:AlternateContent xmlns:mc="http://schemas.openxmlformats.org/markup-compatibility/2006">
                <mc:Choice xmlns:a14="http://schemas.microsoft.com/office/drawing/2010/main" Requires="a14">
                  <p:sp>
                    <p:nvSpPr>
                      <p:cNvPr id="119" name="Rectangle 118"/>
                      <p:cNvSpPr/>
                      <p:nvPr/>
                    </p:nvSpPr>
                    <p:spPr>
                      <a:xfrm>
                        <a:off x="1805912" y="3765921"/>
                        <a:ext cx="50757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𝑃</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119" name="Rectangle 118"/>
                      <p:cNvSpPr>
                        <a:spLocks noRot="1" noChangeAspect="1" noMove="1" noResize="1" noEditPoints="1" noAdjustHandles="1" noChangeArrowheads="1" noChangeShapeType="1" noTextEdit="1"/>
                      </p:cNvSpPr>
                      <p:nvPr/>
                    </p:nvSpPr>
                    <p:spPr>
                      <a:xfrm>
                        <a:off x="1805912" y="3765921"/>
                        <a:ext cx="507575"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Rectangle 119"/>
                      <p:cNvSpPr/>
                      <p:nvPr/>
                    </p:nvSpPr>
                    <p:spPr>
                      <a:xfrm>
                        <a:off x="2445671" y="3765921"/>
                        <a:ext cx="86786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𝑝</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𝐹</m:t>
                                  </m:r>
                                </m:sub>
                              </m:sSub>
                              <m:d>
                                <m:d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en-US" sz="1800" b="0" i="0" u="none" strike="noStrike" kern="0" cap="none" spc="0" normalizeH="0" baseline="0" noProof="0" dirty="0">
                          <a:ln>
                            <a:noFill/>
                          </a:ln>
                          <a:solidFill>
                            <a:sysClr val="windowText" lastClr="000000"/>
                          </a:solidFill>
                          <a:effectLst/>
                          <a:uLnTx/>
                          <a:uFillTx/>
                        </a:endParaRPr>
                      </a:p>
                    </p:txBody>
                  </p:sp>
                </mc:Choice>
                <mc:Fallback>
                  <p:sp>
                    <p:nvSpPr>
                      <p:cNvPr id="120" name="Rectangle 119"/>
                      <p:cNvSpPr>
                        <a:spLocks noRot="1" noChangeAspect="1" noMove="1" noResize="1" noEditPoints="1" noAdjustHandles="1" noChangeArrowheads="1" noChangeShapeType="1" noTextEdit="1"/>
                      </p:cNvSpPr>
                      <p:nvPr/>
                    </p:nvSpPr>
                    <p:spPr>
                      <a:xfrm>
                        <a:off x="2445671" y="3765921"/>
                        <a:ext cx="867865" cy="400110"/>
                      </a:xfrm>
                      <a:prstGeom prst="rect">
                        <a:avLst/>
                      </a:prstGeom>
                      <a:blipFill>
                        <a:blip r:embed="rId8"/>
                        <a:stretch>
                          <a:fillRect b="-6061"/>
                        </a:stretch>
                      </a:blipFill>
                    </p:spPr>
                    <p:txBody>
                      <a:bodyPr/>
                      <a:lstStyle/>
                      <a:p>
                        <a:r>
                          <a:rPr lang="en-US">
                            <a:noFill/>
                          </a:rPr>
                          <a:t> </a:t>
                        </a:r>
                      </a:p>
                    </p:txBody>
                  </p:sp>
                </mc:Fallback>
              </mc:AlternateContent>
            </p:grpSp>
          </p:grpSp>
        </p:grpSp>
        <p:grpSp>
          <p:nvGrpSpPr>
            <p:cNvPr id="112" name="Group 111"/>
            <p:cNvGrpSpPr/>
            <p:nvPr/>
          </p:nvGrpSpPr>
          <p:grpSpPr>
            <a:xfrm>
              <a:off x="4177783" y="2720599"/>
              <a:ext cx="3660500" cy="510226"/>
              <a:chOff x="850764" y="4189477"/>
              <a:chExt cx="3660500" cy="510226"/>
            </a:xfrm>
          </p:grpSpPr>
          <p:cxnSp>
            <p:nvCxnSpPr>
              <p:cNvPr id="113" name="Straight Connector 112"/>
              <p:cNvCxnSpPr/>
              <p:nvPr/>
            </p:nvCxnSpPr>
            <p:spPr>
              <a:xfrm>
                <a:off x="850764" y="4189477"/>
                <a:ext cx="3660500" cy="0"/>
              </a:xfrm>
              <a:prstGeom prst="line">
                <a:avLst/>
              </a:prstGeom>
              <a:noFill/>
              <a:ln w="19050" cap="flat" cmpd="sng" algn="ctr">
                <a:solidFill>
                  <a:sysClr val="windowText" lastClr="000000"/>
                </a:solidFill>
                <a:prstDash val="solid"/>
                <a:miter lim="800000"/>
              </a:ln>
              <a:effectLst/>
            </p:spPr>
          </p:cxnSp>
          <p:sp>
            <p:nvSpPr>
              <p:cNvPr id="114" name="TextBox 113"/>
              <p:cNvSpPr txBox="1"/>
              <p:nvPr/>
            </p:nvSpPr>
            <p:spPr>
              <a:xfrm>
                <a:off x="2486454" y="4238038"/>
                <a:ext cx="33855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t>
                </a:r>
              </a:p>
            </p:txBody>
          </p:sp>
        </p:grpSp>
      </p:grpSp>
      <p:grpSp>
        <p:nvGrpSpPr>
          <p:cNvPr id="125" name="Group 124"/>
          <p:cNvGrpSpPr/>
          <p:nvPr/>
        </p:nvGrpSpPr>
        <p:grpSpPr>
          <a:xfrm>
            <a:off x="2747538" y="2069225"/>
            <a:ext cx="3827652" cy="965246"/>
            <a:chOff x="8011250" y="2289357"/>
            <a:chExt cx="3827652" cy="965246"/>
          </a:xfrm>
          <a:solidFill>
            <a:sysClr val="window" lastClr="FFFFFF"/>
          </a:solidFill>
        </p:grpSpPr>
        <p:grpSp>
          <p:nvGrpSpPr>
            <p:cNvPr id="126" name="Group 125"/>
            <p:cNvGrpSpPr/>
            <p:nvPr/>
          </p:nvGrpSpPr>
          <p:grpSpPr>
            <a:xfrm>
              <a:off x="8011250" y="2289357"/>
              <a:ext cx="3827652" cy="965246"/>
              <a:chOff x="4991001" y="3765921"/>
              <a:chExt cx="3827652" cy="965246"/>
            </a:xfrm>
            <a:grpFill/>
          </p:grpSpPr>
          <p:grpSp>
            <p:nvGrpSpPr>
              <p:cNvPr id="130" name="Group 129"/>
              <p:cNvGrpSpPr/>
              <p:nvPr/>
            </p:nvGrpSpPr>
            <p:grpSpPr>
              <a:xfrm>
                <a:off x="5991050" y="3765921"/>
                <a:ext cx="1633685" cy="417694"/>
                <a:chOff x="1805912" y="5169115"/>
                <a:chExt cx="1633685" cy="417694"/>
              </a:xfrm>
              <a:grpFill/>
            </p:grpSpPr>
            <mc:AlternateContent xmlns:mc="http://schemas.openxmlformats.org/markup-compatibility/2006">
              <mc:Choice xmlns:a14="http://schemas.microsoft.com/office/drawing/2010/main" Requires="a14">
                <p:sp>
                  <p:nvSpPr>
                    <p:cNvPr id="138" name="Rectangle 137"/>
                    <p:cNvSpPr/>
                    <p:nvPr/>
                  </p:nvSpPr>
                  <p:spPr>
                    <a:xfrm>
                      <a:off x="1805912" y="5186699"/>
                      <a:ext cx="786049"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oMath>
                        </m:oMathPara>
                      </a14:m>
                      <a:endParaRPr kumimoji="0" lang="en-US" sz="1800" b="0" i="0" u="none" strike="noStrike" kern="0" cap="none" spc="0" normalizeH="0" baseline="0" noProof="0" dirty="0">
                        <a:ln>
                          <a:noFill/>
                        </a:ln>
                        <a:solidFill>
                          <a:srgbClr val="FF0000"/>
                        </a:solidFill>
                        <a:effectLst/>
                        <a:uLnTx/>
                        <a:uFillTx/>
                      </a:endParaRPr>
                    </a:p>
                  </p:txBody>
                </p:sp>
              </mc:Choice>
              <mc:Fallback>
                <p:sp>
                  <p:nvSpPr>
                    <p:cNvPr id="138" name="Rectangle 137"/>
                    <p:cNvSpPr>
                      <a:spLocks noRot="1" noChangeAspect="1" noMove="1" noResize="1" noEditPoints="1" noAdjustHandles="1" noChangeArrowheads="1" noChangeShapeType="1" noTextEdit="1"/>
                    </p:cNvSpPr>
                    <p:nvPr/>
                  </p:nvSpPr>
                  <p:spPr>
                    <a:xfrm>
                      <a:off x="1805912" y="5186699"/>
                      <a:ext cx="786049" cy="400110"/>
                    </a:xfrm>
                    <a:prstGeom prst="rect">
                      <a:avLst/>
                    </a:prstGeom>
                    <a:blipFill>
                      <a:blip r:embed="rId9"/>
                      <a:stretch>
                        <a:fillRect b="-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9" name="Rectangle 138"/>
                    <p:cNvSpPr/>
                    <p:nvPr/>
                  </p:nvSpPr>
                  <p:spPr>
                    <a:xfrm>
                      <a:off x="2445671" y="5169115"/>
                      <a:ext cx="993926"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e>
                            </m:d>
                          </m:oMath>
                        </m:oMathPara>
                      </a14:m>
                      <a:endParaRPr kumimoji="0" lang="en-US" sz="1800" b="0" i="0" u="none" strike="noStrike" kern="0" cap="none" spc="0" normalizeH="0" baseline="0" noProof="0" dirty="0">
                        <a:ln>
                          <a:noFill/>
                        </a:ln>
                        <a:solidFill>
                          <a:srgbClr val="FF0000"/>
                        </a:solidFill>
                        <a:effectLst/>
                        <a:uLnTx/>
                        <a:uFillTx/>
                      </a:endParaRPr>
                    </a:p>
                  </p:txBody>
                </p:sp>
              </mc:Choice>
              <mc:Fallback>
                <p:sp>
                  <p:nvSpPr>
                    <p:cNvPr id="139" name="Rectangle 138"/>
                    <p:cNvSpPr>
                      <a:spLocks noRot="1" noChangeAspect="1" noMove="1" noResize="1" noEditPoints="1" noAdjustHandles="1" noChangeArrowheads="1" noChangeShapeType="1" noTextEdit="1"/>
                    </p:cNvSpPr>
                    <p:nvPr/>
                  </p:nvSpPr>
                  <p:spPr>
                    <a:xfrm>
                      <a:off x="2445671" y="5169115"/>
                      <a:ext cx="993926" cy="400110"/>
                    </a:xfrm>
                    <a:prstGeom prst="rect">
                      <a:avLst/>
                    </a:prstGeom>
                    <a:blipFill>
                      <a:blip r:embed="rId10"/>
                      <a:stretch>
                        <a:fillRect b="-13636"/>
                      </a:stretch>
                    </a:blipFill>
                  </p:spPr>
                  <p:txBody>
                    <a:bodyPr/>
                    <a:lstStyle/>
                    <a:p>
                      <a:r>
                        <a:rPr lang="en-US">
                          <a:noFill/>
                        </a:rPr>
                        <a:t> </a:t>
                      </a:r>
                    </a:p>
                  </p:txBody>
                </p:sp>
              </mc:Fallback>
            </mc:AlternateContent>
          </p:grpSp>
          <p:grpSp>
            <p:nvGrpSpPr>
              <p:cNvPr id="131" name="Group 130"/>
              <p:cNvGrpSpPr/>
              <p:nvPr/>
            </p:nvGrpSpPr>
            <p:grpSpPr>
              <a:xfrm>
                <a:off x="4991001" y="4295889"/>
                <a:ext cx="3827652" cy="435278"/>
                <a:chOff x="4744610" y="5216534"/>
                <a:chExt cx="3827652" cy="435278"/>
              </a:xfrm>
              <a:grpFill/>
            </p:grpSpPr>
            <p:grpSp>
              <p:nvGrpSpPr>
                <p:cNvPr id="132" name="Group 131"/>
                <p:cNvGrpSpPr/>
                <p:nvPr/>
              </p:nvGrpSpPr>
              <p:grpSpPr>
                <a:xfrm>
                  <a:off x="6881381" y="5234118"/>
                  <a:ext cx="1690881" cy="417694"/>
                  <a:chOff x="1582967" y="5169115"/>
                  <a:chExt cx="1690881" cy="417694"/>
                </a:xfrm>
                <a:grpFill/>
              </p:grpSpPr>
              <mc:AlternateContent xmlns:mc="http://schemas.openxmlformats.org/markup-compatibility/2006">
                <mc:Choice xmlns:a14="http://schemas.microsoft.com/office/drawing/2010/main" Requires="a14">
                  <p:sp>
                    <p:nvSpPr>
                      <p:cNvPr id="136" name="Rectangle 135"/>
                      <p:cNvSpPr/>
                      <p:nvPr/>
                    </p:nvSpPr>
                    <p:spPr>
                      <a:xfrm>
                        <a:off x="2222726" y="5169115"/>
                        <a:ext cx="1051122"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𝑀</m:t>
                                  </m:r>
                                </m:e>
                              </m:d>
                            </m:oMath>
                          </m:oMathPara>
                        </a14:m>
                        <a:endParaRPr kumimoji="0" lang="en-US" sz="1800" b="0" i="0" u="none" strike="noStrike" kern="0" cap="none" spc="0" normalizeH="0" baseline="0" noProof="0" dirty="0">
                          <a:ln>
                            <a:noFill/>
                          </a:ln>
                          <a:solidFill>
                            <a:srgbClr val="FF0000"/>
                          </a:solidFill>
                          <a:effectLst/>
                          <a:uLnTx/>
                          <a:uFillTx/>
                        </a:endParaRPr>
                      </a:p>
                    </p:txBody>
                  </p:sp>
                </mc:Choice>
                <mc:Fallback>
                  <p:sp>
                    <p:nvSpPr>
                      <p:cNvPr id="136" name="Rectangle 135"/>
                      <p:cNvSpPr>
                        <a:spLocks noRot="1" noChangeAspect="1" noMove="1" noResize="1" noEditPoints="1" noAdjustHandles="1" noChangeArrowheads="1" noChangeShapeType="1" noTextEdit="1"/>
                      </p:cNvSpPr>
                      <p:nvPr/>
                    </p:nvSpPr>
                    <p:spPr>
                      <a:xfrm>
                        <a:off x="2222726" y="5169115"/>
                        <a:ext cx="1051122" cy="400110"/>
                      </a:xfrm>
                      <a:prstGeom prst="rect">
                        <a:avLst/>
                      </a:prstGeom>
                      <a:blipFill>
                        <a:blip r:embed="rId11"/>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7" name="Rectangle 136"/>
                      <p:cNvSpPr/>
                      <p:nvPr/>
                    </p:nvSpPr>
                    <p:spPr>
                      <a:xfrm>
                        <a:off x="1582967" y="5186699"/>
                        <a:ext cx="750910" cy="400110"/>
                      </a:xfrm>
                      <a:prstGeom prst="rect">
                        <a:avLst/>
                      </a:prstGeom>
                      <a:grpFill/>
                    </p:spPr>
                    <p:txBody>
                      <a:bodyPr wrap="none" rIns="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𝑀</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oMath>
                          </m:oMathPara>
                        </a14:m>
                        <a:endParaRPr kumimoji="0" lang="en-US" sz="1800" b="0" i="0" u="none" strike="noStrike" kern="0" cap="none" spc="0" normalizeH="0" baseline="0" noProof="0" dirty="0">
                          <a:ln>
                            <a:noFill/>
                          </a:ln>
                          <a:solidFill>
                            <a:srgbClr val="FF0000"/>
                          </a:solidFill>
                          <a:effectLst/>
                          <a:uLnTx/>
                          <a:uFillTx/>
                        </a:endParaRPr>
                      </a:p>
                    </p:txBody>
                  </p:sp>
                </mc:Choice>
                <mc:Fallback>
                  <p:sp>
                    <p:nvSpPr>
                      <p:cNvPr id="137" name="Rectangle 136"/>
                      <p:cNvSpPr>
                        <a:spLocks noRot="1" noChangeAspect="1" noMove="1" noResize="1" noEditPoints="1" noAdjustHandles="1" noChangeArrowheads="1" noChangeShapeType="1" noTextEdit="1"/>
                      </p:cNvSpPr>
                      <p:nvPr/>
                    </p:nvSpPr>
                    <p:spPr>
                      <a:xfrm>
                        <a:off x="1582967" y="5186699"/>
                        <a:ext cx="750910" cy="400110"/>
                      </a:xfrm>
                      <a:prstGeom prst="rect">
                        <a:avLst/>
                      </a:prstGeom>
                      <a:blipFill>
                        <a:blip r:embed="rId12"/>
                        <a:stretch>
                          <a:fillRect r="-12195" b="-15152"/>
                        </a:stretch>
                      </a:blipFill>
                    </p:spPr>
                    <p:txBody>
                      <a:bodyPr/>
                      <a:lstStyle/>
                      <a:p>
                        <a:r>
                          <a:rPr lang="en-US">
                            <a:noFill/>
                          </a:rPr>
                          <a:t> </a:t>
                        </a:r>
                      </a:p>
                    </p:txBody>
                  </p:sp>
                </mc:Fallback>
              </mc:AlternateContent>
            </p:grpSp>
            <p:grpSp>
              <p:nvGrpSpPr>
                <p:cNvPr id="133" name="Group 132"/>
                <p:cNvGrpSpPr/>
                <p:nvPr/>
              </p:nvGrpSpPr>
              <p:grpSpPr>
                <a:xfrm>
                  <a:off x="4744610" y="5216534"/>
                  <a:ext cx="1644297" cy="417694"/>
                  <a:chOff x="1582967" y="5169115"/>
                  <a:chExt cx="1644297" cy="417694"/>
                </a:xfrm>
                <a:grpFill/>
              </p:grpSpPr>
              <mc:AlternateContent xmlns:mc="http://schemas.openxmlformats.org/markup-compatibility/2006">
                <mc:Choice xmlns:a14="http://schemas.microsoft.com/office/drawing/2010/main" Requires="a14">
                  <p:sp>
                    <p:nvSpPr>
                      <p:cNvPr id="134" name="Rectangle 133"/>
                      <p:cNvSpPr/>
                      <p:nvPr/>
                    </p:nvSpPr>
                    <p:spPr>
                      <a:xfrm>
                        <a:off x="1582967" y="5186699"/>
                        <a:ext cx="786049"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oMath>
                          </m:oMathPara>
                        </a14:m>
                        <a:endParaRPr kumimoji="0" lang="en-US" sz="1800" b="0" i="0" u="none" strike="noStrike" kern="0" cap="none" spc="0" normalizeH="0" baseline="0" noProof="0" dirty="0">
                          <a:ln>
                            <a:noFill/>
                          </a:ln>
                          <a:solidFill>
                            <a:srgbClr val="FF0000"/>
                          </a:solidFill>
                          <a:effectLst/>
                          <a:uLnTx/>
                          <a:uFillTx/>
                        </a:endParaRPr>
                      </a:p>
                    </p:txBody>
                  </p:sp>
                </mc:Choice>
                <mc:Fallback>
                  <p:sp>
                    <p:nvSpPr>
                      <p:cNvPr id="134" name="Rectangle 133"/>
                      <p:cNvSpPr>
                        <a:spLocks noRot="1" noChangeAspect="1" noMove="1" noResize="1" noEditPoints="1" noAdjustHandles="1" noChangeArrowheads="1" noChangeShapeType="1" noTextEdit="1"/>
                      </p:cNvSpPr>
                      <p:nvPr/>
                    </p:nvSpPr>
                    <p:spPr>
                      <a:xfrm>
                        <a:off x="1582967" y="5186699"/>
                        <a:ext cx="786049" cy="400110"/>
                      </a:xfrm>
                      <a:prstGeom prst="rect">
                        <a:avLst/>
                      </a:prstGeom>
                      <a:blipFill>
                        <a:blip r:embed="rId13"/>
                        <a:stretch>
                          <a:fillRect b="-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5" name="Rectangle 134"/>
                      <p:cNvSpPr/>
                      <p:nvPr/>
                    </p:nvSpPr>
                    <p:spPr>
                      <a:xfrm>
                        <a:off x="2233338" y="5169115"/>
                        <a:ext cx="993926" cy="400110"/>
                      </a:xfrm>
                      <a:prstGeom prst="rect">
                        <a:avLst/>
                      </a:prstGeom>
                      <a:grp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rPr>
                                    <m:t>𝐹</m:t>
                                  </m:r>
                                </m:e>
                              </m:d>
                            </m:oMath>
                          </m:oMathPara>
                        </a14:m>
                        <a:endParaRPr kumimoji="0" lang="en-US" sz="1800" b="0" i="0" u="none" strike="noStrike" kern="0" cap="none" spc="0" normalizeH="0" baseline="0" noProof="0" dirty="0">
                          <a:ln>
                            <a:noFill/>
                          </a:ln>
                          <a:solidFill>
                            <a:srgbClr val="FF0000"/>
                          </a:solidFill>
                          <a:effectLst/>
                          <a:uLnTx/>
                          <a:uFillTx/>
                        </a:endParaRPr>
                      </a:p>
                    </p:txBody>
                  </p:sp>
                </mc:Choice>
                <mc:Fallback>
                  <p:sp>
                    <p:nvSpPr>
                      <p:cNvPr id="135" name="Rectangle 134"/>
                      <p:cNvSpPr>
                        <a:spLocks noRot="1" noChangeAspect="1" noMove="1" noResize="1" noEditPoints="1" noAdjustHandles="1" noChangeArrowheads="1" noChangeShapeType="1" noTextEdit="1"/>
                      </p:cNvSpPr>
                      <p:nvPr/>
                    </p:nvSpPr>
                    <p:spPr>
                      <a:xfrm>
                        <a:off x="2233338" y="5169115"/>
                        <a:ext cx="993926" cy="400110"/>
                      </a:xfrm>
                      <a:prstGeom prst="rect">
                        <a:avLst/>
                      </a:prstGeom>
                      <a:blipFill>
                        <a:blip r:embed="rId14"/>
                        <a:stretch>
                          <a:fillRect b="-13636"/>
                        </a:stretch>
                      </a:blipFill>
                    </p:spPr>
                    <p:txBody>
                      <a:bodyPr/>
                      <a:lstStyle/>
                      <a:p>
                        <a:r>
                          <a:rPr lang="en-US">
                            <a:noFill/>
                          </a:rPr>
                          <a:t> </a:t>
                        </a:r>
                      </a:p>
                    </p:txBody>
                  </p:sp>
                </mc:Fallback>
              </mc:AlternateContent>
            </p:grpSp>
          </p:grpSp>
        </p:grpSp>
        <p:grpSp>
          <p:nvGrpSpPr>
            <p:cNvPr id="127" name="Group 126"/>
            <p:cNvGrpSpPr/>
            <p:nvPr/>
          </p:nvGrpSpPr>
          <p:grpSpPr>
            <a:xfrm>
              <a:off x="8056151" y="2725825"/>
              <a:ext cx="3660500" cy="510226"/>
              <a:chOff x="850764" y="4189477"/>
              <a:chExt cx="3660500" cy="510226"/>
            </a:xfrm>
            <a:grpFill/>
          </p:grpSpPr>
          <p:cxnSp>
            <p:nvCxnSpPr>
              <p:cNvPr id="128" name="Straight Connector 127"/>
              <p:cNvCxnSpPr/>
              <p:nvPr/>
            </p:nvCxnSpPr>
            <p:spPr>
              <a:xfrm>
                <a:off x="850764" y="4189477"/>
                <a:ext cx="3660500" cy="0"/>
              </a:xfrm>
              <a:prstGeom prst="line">
                <a:avLst/>
              </a:prstGeom>
              <a:grpFill/>
              <a:ln w="19050" cap="flat" cmpd="sng" algn="ctr">
                <a:solidFill>
                  <a:sysClr val="windowText" lastClr="000000"/>
                </a:solidFill>
                <a:prstDash val="solid"/>
                <a:miter lim="800000"/>
              </a:ln>
              <a:effectLst/>
            </p:spPr>
          </p:cxnSp>
          <p:sp>
            <p:nvSpPr>
              <p:cNvPr id="129" name="TextBox 128"/>
              <p:cNvSpPr txBox="1"/>
              <p:nvPr/>
            </p:nvSpPr>
            <p:spPr>
              <a:xfrm>
                <a:off x="2486454" y="4238038"/>
                <a:ext cx="338554" cy="461665"/>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t>
                </a:r>
              </a:p>
            </p:txBody>
          </p:sp>
        </p:grpSp>
      </p:grpSp>
      <p:grpSp>
        <p:nvGrpSpPr>
          <p:cNvPr id="140" name="Group 139"/>
          <p:cNvGrpSpPr/>
          <p:nvPr/>
        </p:nvGrpSpPr>
        <p:grpSpPr>
          <a:xfrm>
            <a:off x="4449413" y="1814043"/>
            <a:ext cx="4193229" cy="918423"/>
            <a:chOff x="4385785" y="2048101"/>
            <a:chExt cx="4193229" cy="918423"/>
          </a:xfrm>
        </p:grpSpPr>
        <p:sp>
          <p:nvSpPr>
            <p:cNvPr id="141" name="Rectangle 140"/>
            <p:cNvSpPr/>
            <p:nvPr/>
          </p:nvSpPr>
          <p:spPr>
            <a:xfrm>
              <a:off x="4385785" y="2343992"/>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mc:AlternateContent xmlns:mc="http://schemas.openxmlformats.org/markup-compatibility/2006">
          <mc:Choice xmlns:a14="http://schemas.microsoft.com/office/drawing/2010/main" Requires="a14">
            <p:sp>
              <p:nvSpPr>
                <p:cNvPr id="142" name="Rectangle 141"/>
                <p:cNvSpPr/>
                <p:nvPr/>
              </p:nvSpPr>
              <p:spPr>
                <a:xfrm>
                  <a:off x="6562278" y="2048101"/>
                  <a:ext cx="2016736" cy="918423"/>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Given F what is the probability of getting </a:t>
                  </a:r>
                  <a14:m>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oMath>
                  </a14:m>
                  <a:r>
                    <a:rPr kumimoji="0" lang="en-US" sz="1800" b="0" i="0" u="none" strike="noStrike" kern="0" cap="none" spc="0" normalizeH="0" baseline="0" noProof="0" dirty="0">
                      <a:ln>
                        <a:noFill/>
                      </a:ln>
                      <a:solidFill>
                        <a:prstClr val="black"/>
                      </a:solidFill>
                      <a:effectLst/>
                      <a:uLnTx/>
                      <a:uFillTx/>
                    </a:rPr>
                    <a:t> ?</a:t>
                  </a:r>
                </a:p>
              </p:txBody>
            </p:sp>
          </mc:Choice>
          <mc:Fallback>
            <p:sp>
              <p:nvSpPr>
                <p:cNvPr id="142" name="Rectangle 141"/>
                <p:cNvSpPr>
                  <a:spLocks noRot="1" noChangeAspect="1" noMove="1" noResize="1" noEditPoints="1" noAdjustHandles="1" noChangeArrowheads="1" noChangeShapeType="1" noTextEdit="1"/>
                </p:cNvSpPr>
                <p:nvPr/>
              </p:nvSpPr>
              <p:spPr>
                <a:xfrm>
                  <a:off x="6562278" y="2048101"/>
                  <a:ext cx="2016736" cy="918423"/>
                </a:xfrm>
                <a:prstGeom prst="rect">
                  <a:avLst/>
                </a:prstGeom>
                <a:blipFill>
                  <a:blip r:embed="rId15"/>
                  <a:stretch>
                    <a:fillRect l="-1201" t="-3289" r="-2703" b="-9868"/>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43" name="Straight Arrow Connector 142"/>
            <p:cNvCxnSpPr>
              <a:cxnSpLocks/>
              <a:endCxn id="141" idx="3"/>
            </p:cNvCxnSpPr>
            <p:nvPr/>
          </p:nvCxnSpPr>
          <p:spPr>
            <a:xfrm flipH="1">
              <a:off x="5191583" y="2511330"/>
              <a:ext cx="1370695" cy="0"/>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4" name="Group 143"/>
          <p:cNvGrpSpPr/>
          <p:nvPr/>
        </p:nvGrpSpPr>
        <p:grpSpPr>
          <a:xfrm>
            <a:off x="374651" y="2648429"/>
            <a:ext cx="5215858" cy="1064067"/>
            <a:chOff x="311023" y="2882487"/>
            <a:chExt cx="5215858" cy="1064067"/>
          </a:xfrm>
        </p:grpSpPr>
        <p:sp>
          <p:nvSpPr>
            <p:cNvPr id="145" name="Rectangle 144"/>
            <p:cNvSpPr/>
            <p:nvPr/>
          </p:nvSpPr>
          <p:spPr>
            <a:xfrm>
              <a:off x="4919189" y="2882487"/>
              <a:ext cx="607692" cy="34951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46" name="Rectangle 145"/>
            <p:cNvSpPr/>
            <p:nvPr/>
          </p:nvSpPr>
          <p:spPr>
            <a:xfrm>
              <a:off x="311023" y="3316239"/>
              <a:ext cx="2318657" cy="63031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What is the prevalence of M?</a:t>
              </a:r>
            </a:p>
          </p:txBody>
        </p:sp>
        <p:cxnSp>
          <p:nvCxnSpPr>
            <p:cNvPr id="147" name="Elbow Connector 19"/>
            <p:cNvCxnSpPr>
              <a:cxnSpLocks/>
              <a:stCxn id="146" idx="3"/>
              <a:endCxn id="145" idx="2"/>
            </p:cNvCxnSpPr>
            <p:nvPr/>
          </p:nvCxnSpPr>
          <p:spPr>
            <a:xfrm flipV="1">
              <a:off x="2629680" y="3232006"/>
              <a:ext cx="2593355" cy="399391"/>
            </a:xfrm>
            <a:prstGeom prst="bentConnector2">
              <a:avLst/>
            </a:prstGeom>
            <a:noFill/>
            <a:ln w="38100" cap="flat" cmpd="sng" algn="ctr">
              <a:solidFill>
                <a:sysClr val="windowText" lastClr="000000"/>
              </a:solidFill>
              <a:prstDash val="solid"/>
              <a:miter lim="800000"/>
              <a:tailEnd type="triangle"/>
            </a:ln>
            <a:effectLst/>
          </p:spPr>
        </p:cxnSp>
      </p:grpSp>
      <p:grpSp>
        <p:nvGrpSpPr>
          <p:cNvPr id="148" name="Group 147"/>
          <p:cNvGrpSpPr/>
          <p:nvPr/>
        </p:nvGrpSpPr>
        <p:grpSpPr>
          <a:xfrm>
            <a:off x="5625882" y="2648429"/>
            <a:ext cx="3016759" cy="1323753"/>
            <a:chOff x="5562254" y="2882487"/>
            <a:chExt cx="3016759" cy="1323753"/>
          </a:xfrm>
        </p:grpSpPr>
        <p:sp>
          <p:nvSpPr>
            <p:cNvPr id="149" name="Rectangle 148"/>
            <p:cNvSpPr/>
            <p:nvPr/>
          </p:nvSpPr>
          <p:spPr>
            <a:xfrm>
              <a:off x="5562254" y="2882487"/>
              <a:ext cx="827057" cy="34952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mc:AlternateContent xmlns:mc="http://schemas.openxmlformats.org/markup-compatibility/2006">
          <mc:Choice xmlns:a14="http://schemas.microsoft.com/office/drawing/2010/main" Requires="a14">
            <p:sp>
              <p:nvSpPr>
                <p:cNvPr id="150" name="Rectangle 149"/>
                <p:cNvSpPr/>
                <p:nvPr/>
              </p:nvSpPr>
              <p:spPr>
                <a:xfrm>
                  <a:off x="6562278" y="3316239"/>
                  <a:ext cx="2016735" cy="890001"/>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Given M what is the probability of getting </a:t>
                  </a:r>
                  <a14:m>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oMath>
                  </a14:m>
                  <a:r>
                    <a:rPr kumimoji="0" lang="en-US" sz="1800" b="0" i="0" u="none" strike="noStrike" kern="0" cap="none" spc="0" normalizeH="0" baseline="0" noProof="0" dirty="0">
                      <a:ln>
                        <a:noFill/>
                      </a:ln>
                      <a:solidFill>
                        <a:prstClr val="black"/>
                      </a:solidFill>
                      <a:effectLst/>
                      <a:uLnTx/>
                      <a:uFillTx/>
                    </a:rPr>
                    <a:t> ?</a:t>
                  </a:r>
                </a:p>
              </p:txBody>
            </p:sp>
          </mc:Choice>
          <mc:Fallback>
            <p:sp>
              <p:nvSpPr>
                <p:cNvPr id="150" name="Rectangle 149"/>
                <p:cNvSpPr>
                  <a:spLocks noRot="1" noChangeAspect="1" noMove="1" noResize="1" noEditPoints="1" noAdjustHandles="1" noChangeArrowheads="1" noChangeShapeType="1" noTextEdit="1"/>
                </p:cNvSpPr>
                <p:nvPr/>
              </p:nvSpPr>
              <p:spPr>
                <a:xfrm>
                  <a:off x="6562278" y="3316239"/>
                  <a:ext cx="2016735" cy="890001"/>
                </a:xfrm>
                <a:prstGeom prst="rect">
                  <a:avLst/>
                </a:prstGeom>
                <a:blipFill>
                  <a:blip r:embed="rId16"/>
                  <a:stretch>
                    <a:fillRect t="-4730" b="-11486"/>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51" name="Elbow Connector 23"/>
            <p:cNvCxnSpPr>
              <a:cxnSpLocks/>
              <a:stCxn id="150" idx="1"/>
              <a:endCxn id="149" idx="2"/>
            </p:cNvCxnSpPr>
            <p:nvPr/>
          </p:nvCxnSpPr>
          <p:spPr>
            <a:xfrm rot="10800000">
              <a:off x="5975784" y="3232008"/>
              <a:ext cx="586495" cy="529233"/>
            </a:xfrm>
            <a:prstGeom prst="bentConnector2">
              <a:avLst/>
            </a:prstGeom>
            <a:noFill/>
            <a:ln w="38100" cap="flat" cmpd="sng" algn="ctr">
              <a:solidFill>
                <a:sysClr val="windowText" lastClr="000000"/>
              </a:solidFill>
              <a:prstDash val="solid"/>
              <a:miter lim="800000"/>
              <a:tailEnd type="triangle"/>
            </a:ln>
            <a:effectLst/>
          </p:spPr>
        </p:cxnSp>
      </p:grpSp>
      <p:grpSp>
        <p:nvGrpSpPr>
          <p:cNvPr id="152" name="Group 151"/>
          <p:cNvGrpSpPr/>
          <p:nvPr/>
        </p:nvGrpSpPr>
        <p:grpSpPr>
          <a:xfrm>
            <a:off x="374651" y="1962115"/>
            <a:ext cx="4053477" cy="630315"/>
            <a:chOff x="311023" y="2196173"/>
            <a:chExt cx="4053477" cy="630315"/>
          </a:xfrm>
        </p:grpSpPr>
        <p:sp>
          <p:nvSpPr>
            <p:cNvPr id="153" name="Rectangle 152"/>
            <p:cNvSpPr/>
            <p:nvPr/>
          </p:nvSpPr>
          <p:spPr>
            <a:xfrm>
              <a:off x="3724283" y="2343992"/>
              <a:ext cx="640217"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54" name="Rectangle 153"/>
            <p:cNvSpPr/>
            <p:nvPr/>
          </p:nvSpPr>
          <p:spPr>
            <a:xfrm>
              <a:off x="311023" y="2196173"/>
              <a:ext cx="2318657" cy="63031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What is the prevalence of F?</a:t>
              </a:r>
            </a:p>
          </p:txBody>
        </p:sp>
        <p:cxnSp>
          <p:nvCxnSpPr>
            <p:cNvPr id="155" name="Straight Arrow Connector 154"/>
            <p:cNvCxnSpPr>
              <a:cxnSpLocks/>
              <a:stCxn id="154" idx="3"/>
              <a:endCxn id="153" idx="1"/>
            </p:cNvCxnSpPr>
            <p:nvPr/>
          </p:nvCxnSpPr>
          <p:spPr>
            <a:xfrm flipV="1">
              <a:off x="2629680" y="2511330"/>
              <a:ext cx="1094603" cy="1"/>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74173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fade">
                                      <p:cBhvr>
                                        <p:cTn id="16" dur="500"/>
                                        <p:tgtEl>
                                          <p:spTgt spid="15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gtEl>
                                        <p:attrNameLst>
                                          <p:attrName>style.visibility</p:attrName>
                                        </p:attrNameLst>
                                      </p:cBhvr>
                                      <p:to>
                                        <p:strVal val="visible"/>
                                      </p:to>
                                    </p:set>
                                    <p:animEffect transition="in" filter="fade">
                                      <p:cBhvr>
                                        <p:cTn id="26" dur="500"/>
                                        <p:tgtEl>
                                          <p:spTgt spid="1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xEl>
                                              <p:pRg st="10" end="10"/>
                                            </p:txEl>
                                          </p:spTgt>
                                        </p:tgtEl>
                                        <p:attrNameLst>
                                          <p:attrName>style.visibility</p:attrName>
                                        </p:attrNameLst>
                                      </p:cBhvr>
                                      <p:to>
                                        <p:strVal val="visible"/>
                                      </p:to>
                                    </p:set>
                                    <p:animEffect transition="in" filter="fade">
                                      <p:cBhvr>
                                        <p:cTn id="45"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2732864"/>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r>
                  <a:rPr lang="en-US" sz="1800" dirty="0">
                    <a:solidFill>
                      <a:prstClr val="black"/>
                    </a:solidFill>
                  </a:rPr>
                  <a:t>In an attempt to obtain more accurate classification, we will consider an additional feature, </a:t>
                </a:r>
                <a:r>
                  <a:rPr lang="en-US" sz="1800" dirty="0" err="1">
                    <a:solidFill>
                      <a:prstClr val="black"/>
                    </a:solidFill>
                  </a:rPr>
                  <a:t>handspan</a:t>
                </a:r>
                <a:r>
                  <a:rPr lang="en-US" sz="1800" dirty="0">
                    <a:solidFill>
                      <a:prstClr val="black"/>
                    </a:solidFill>
                  </a:rPr>
                  <a:t> denoted by </a:t>
                </a:r>
                <a14:m>
                  <m:oMath xmlns:m="http://schemas.openxmlformats.org/officeDocument/2006/math">
                    <m:r>
                      <a:rPr lang="en-US" sz="1800" i="1" smtClean="0">
                        <a:solidFill>
                          <a:prstClr val="black"/>
                        </a:solidFill>
                        <a:latin typeface="Cambria Math" panose="02040503050406030204" pitchFamily="18" charset="0"/>
                      </a:rPr>
                      <m:t>𝑠</m:t>
                    </m:r>
                  </m:oMath>
                </a14:m>
                <a:r>
                  <a:rPr lang="en-US" sz="1800" dirty="0">
                    <a:solidFill>
                      <a:prstClr val="black"/>
                    </a:solidFill>
                  </a:rPr>
                  <a:t>. Again we can build a simple classifier to determine gender from height by constructing “male and female histograms” separately i.e. </a:t>
                </a: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smtClean="0">
                            <a:solidFill>
                              <a:prstClr val="black"/>
                            </a:solidFill>
                            <a:latin typeface="Cambria Math" panose="02040503050406030204" pitchFamily="18" charset="0"/>
                            <a:ea typeface="Cambria Math" panose="02040503050406030204" pitchFamily="18" charset="0"/>
                          </a:rPr>
                          <m:t>ℋ</m:t>
                        </m:r>
                      </m:e>
                      <m:sub>
                        <m:r>
                          <a:rPr lang="en-US" sz="1800" i="1">
                            <a:solidFill>
                              <a:prstClr val="black"/>
                            </a:solidFill>
                            <a:latin typeface="Cambria Math" panose="02040503050406030204" pitchFamily="18" charset="0"/>
                          </a:rPr>
                          <m:t>𝑀</m:t>
                        </m:r>
                      </m:sub>
                    </m:sSub>
                    <m:d>
                      <m:dPr>
                        <m:ctrlPr>
                          <a:rPr lang="en-US" sz="1800" i="1">
                            <a:solidFill>
                              <a:prstClr val="black"/>
                            </a:solidFill>
                            <a:latin typeface="Cambria Math" panose="02040503050406030204" pitchFamily="18" charset="0"/>
                          </a:rPr>
                        </m:ctrlPr>
                      </m:dPr>
                      <m:e>
                        <m:r>
                          <a:rPr lang="en-US" sz="1800" i="1">
                            <a:solidFill>
                              <a:prstClr val="black"/>
                            </a:solidFill>
                            <a:latin typeface="Cambria Math" panose="02040503050406030204" pitchFamily="18" charset="0"/>
                          </a:rPr>
                          <m:t>h</m:t>
                        </m:r>
                        <m:r>
                          <a:rPr lang="en-US" sz="1800" i="1" smtClean="0">
                            <a:solidFill>
                              <a:prstClr val="black"/>
                            </a:solidFill>
                            <a:latin typeface="Cambria Math" panose="02040503050406030204" pitchFamily="18" charset="0"/>
                          </a:rPr>
                          <m:t>,</m:t>
                        </m:r>
                        <m:r>
                          <a:rPr lang="en-US" sz="1800" i="1" smtClean="0">
                            <a:solidFill>
                              <a:prstClr val="black"/>
                            </a:solidFill>
                            <a:latin typeface="Cambria Math" panose="02040503050406030204" pitchFamily="18" charset="0"/>
                          </a:rPr>
                          <m:t>𝑠</m:t>
                        </m:r>
                      </m:e>
                    </m:d>
                  </m:oMath>
                </a14:m>
                <a:r>
                  <a:rPr lang="en-US" sz="1800" dirty="0">
                    <a:solidFill>
                      <a:prstClr val="black"/>
                    </a:solidFill>
                  </a:rPr>
                  <a:t> and </a:t>
                </a:r>
                <a14:m>
                  <m:oMath xmlns:m="http://schemas.openxmlformats.org/officeDocument/2006/math">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ea typeface="Cambria Math" panose="02040503050406030204" pitchFamily="18" charset="0"/>
                          </a:rPr>
                          <m:t>ℋ</m:t>
                        </m:r>
                      </m:e>
                      <m:sub>
                        <m:r>
                          <a:rPr lang="en-US" sz="1800" i="1">
                            <a:solidFill>
                              <a:prstClr val="black"/>
                            </a:solidFill>
                            <a:latin typeface="Cambria Math" panose="02040503050406030204" pitchFamily="18" charset="0"/>
                          </a:rPr>
                          <m:t>𝐹</m:t>
                        </m:r>
                      </m:sub>
                    </m:sSub>
                    <m:d>
                      <m:dPr>
                        <m:ctrlPr>
                          <a:rPr lang="en-US" sz="1800" i="1">
                            <a:solidFill>
                              <a:prstClr val="black"/>
                            </a:solidFill>
                            <a:latin typeface="Cambria Math" panose="02040503050406030204" pitchFamily="18" charset="0"/>
                          </a:rPr>
                        </m:ctrlPr>
                      </m:dPr>
                      <m:e>
                        <m:r>
                          <a:rPr lang="en-US" sz="1800" i="1">
                            <a:solidFill>
                              <a:prstClr val="black"/>
                            </a:solidFill>
                            <a:latin typeface="Cambria Math" panose="02040503050406030204" pitchFamily="18" charset="0"/>
                          </a:rPr>
                          <m:t>h</m:t>
                        </m:r>
                        <m:r>
                          <a:rPr lang="en-US" sz="1800" i="1" smtClean="0">
                            <a:solidFill>
                              <a:prstClr val="black"/>
                            </a:solidFill>
                            <a:latin typeface="Cambria Math" panose="02040503050406030204" pitchFamily="18" charset="0"/>
                          </a:rPr>
                          <m:t>,</m:t>
                        </m:r>
                        <m:r>
                          <a:rPr lang="en-US" sz="1800" i="1" smtClean="0">
                            <a:solidFill>
                              <a:prstClr val="black"/>
                            </a:solidFill>
                            <a:latin typeface="Cambria Math" panose="02040503050406030204" pitchFamily="18" charset="0"/>
                          </a:rPr>
                          <m:t>𝑠</m:t>
                        </m:r>
                      </m:e>
                    </m:d>
                  </m:oMath>
                </a14:m>
                <a:r>
                  <a:rPr lang="en-US" sz="1800" dirty="0">
                    <a:solidFill>
                      <a:prstClr val="black"/>
                    </a:solidFill>
                  </a:rPr>
                  <a:t> this time in a higher dimension</a:t>
                </a:r>
              </a:p>
              <a:p>
                <a:endParaRPr lang="en-US" sz="1800" dirty="0">
                  <a:solidFill>
                    <a:prstClr val="black"/>
                  </a:solidFill>
                </a:endParaRPr>
              </a:p>
              <a:p>
                <a:pPr marL="461963" indent="-461963">
                  <a:lnSpc>
                    <a:spcPct val="107000"/>
                  </a:lnSpc>
                  <a:spcAft>
                    <a:spcPts val="800"/>
                  </a:spcAft>
                </a:pPr>
                <a:r>
                  <a:rPr lang="en-US" sz="1800" dirty="0">
                    <a:solidFill>
                      <a:prstClr val="black"/>
                    </a:solidFill>
                    <a:highlight>
                      <a:srgbClr val="FFFF00"/>
                    </a:highlight>
                    <a:ea typeface="Calibri" panose="020F0502020204030204" pitchFamily="34" charset="0"/>
                    <a:cs typeface="Times New Roman" panose="02020603050405020304" pitchFamily="18" charset="0"/>
                  </a:rPr>
                  <a:t>Query:</a:t>
                </a:r>
                <a:r>
                  <a:rPr lang="en-US" sz="1800" dirty="0">
                    <a:solidFill>
                      <a:prstClr val="black"/>
                    </a:solidFill>
                  </a:rPr>
                  <a:t> Given an individual’s height </a:t>
                </a:r>
                <a14:m>
                  <m:oMath xmlns:m="http://schemas.openxmlformats.org/officeDocument/2006/math">
                    <m:r>
                      <a:rPr lang="en-US" sz="1800" i="1" smtClean="0">
                        <a:solidFill>
                          <a:prstClr val="black"/>
                        </a:solidFill>
                        <a:latin typeface="Cambria Math" panose="02040503050406030204" pitchFamily="18" charset="0"/>
                      </a:rPr>
                      <m:t>𝑥</m:t>
                    </m:r>
                  </m:oMath>
                </a14:m>
                <a:r>
                  <a:rPr lang="en-US" sz="1800" dirty="0">
                    <a:solidFill>
                      <a:prstClr val="black"/>
                    </a:solidFill>
                  </a:rPr>
                  <a:t> and </a:t>
                </a:r>
                <a:r>
                  <a:rPr lang="en-US" sz="1800" dirty="0" err="1">
                    <a:solidFill>
                      <a:prstClr val="black"/>
                    </a:solidFill>
                  </a:rPr>
                  <a:t>handspan</a:t>
                </a:r>
                <a:r>
                  <a:rPr lang="en-US" sz="1800" dirty="0">
                    <a:solidFill>
                      <a:prstClr val="black"/>
                    </a:solidFill>
                  </a:rPr>
                  <a:t>  </a:t>
                </a:r>
                <a14:m>
                  <m:oMath xmlns:m="http://schemas.openxmlformats.org/officeDocument/2006/math">
                    <m:r>
                      <a:rPr lang="en-US" sz="1800" i="1" smtClean="0">
                        <a:solidFill>
                          <a:prstClr val="black"/>
                        </a:solidFill>
                        <a:latin typeface="Cambria Math" panose="02040503050406030204" pitchFamily="18" charset="0"/>
                      </a:rPr>
                      <m:t>𝑦</m:t>
                    </m:r>
                  </m:oMath>
                </a14:m>
                <a:r>
                  <a:rPr lang="en-US" sz="1800" dirty="0">
                    <a:solidFill>
                      <a:prstClr val="black"/>
                    </a:solidFill>
                  </a:rPr>
                  <a:t> we can easily “run the classifier” shown below to determine the likely gender</a:t>
                </a:r>
              </a:p>
              <a:p>
                <a:pPr marL="461963" indent="-461963">
                  <a:lnSpc>
                    <a:spcPct val="107000"/>
                  </a:lnSpc>
                  <a:spcAft>
                    <a:spcPts val="800"/>
                  </a:spcAft>
                </a:pPr>
                <a:endParaRPr lang="en-US" sz="18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2732864"/>
              </a:xfrm>
              <a:prstGeom prst="rect">
                <a:avLst/>
              </a:prstGeom>
              <a:blipFill rotWithShape="0">
                <a:blip r:embed="rId2"/>
                <a:stretch>
                  <a:fillRect l="-572" t="-1339" r="-735"/>
                </a:stretch>
              </a:blipFill>
            </p:spPr>
            <p:txBody>
              <a:bodyPr/>
              <a:lstStyle/>
              <a:p>
                <a:r>
                  <a:rPr lang="en-US">
                    <a:noFill/>
                  </a:rPr>
                  <a:t> </a:t>
                </a:r>
              </a:p>
            </p:txBody>
          </p:sp>
        </mc:Fallback>
      </mc:AlternateContent>
      <p:grpSp>
        <p:nvGrpSpPr>
          <p:cNvPr id="6" name="Group 5"/>
          <p:cNvGrpSpPr/>
          <p:nvPr/>
        </p:nvGrpSpPr>
        <p:grpSpPr>
          <a:xfrm>
            <a:off x="1254441" y="3101636"/>
            <a:ext cx="2853044" cy="935567"/>
            <a:chOff x="923388" y="4091593"/>
            <a:chExt cx="2853044" cy="935567"/>
          </a:xfrm>
        </p:grpSpPr>
        <mc:AlternateContent xmlns:mc="http://schemas.openxmlformats.org/markup-compatibility/2006" xmlns:a14="http://schemas.microsoft.com/office/drawing/2010/main">
          <mc:Choice Requires="a14">
            <p:sp>
              <p:nvSpPr>
                <p:cNvPr id="8" name="Rectangle 7"/>
                <p:cNvSpPr/>
                <p:nvPr/>
              </p:nvSpPr>
              <p:spPr>
                <a:xfrm>
                  <a:off x="923388" y="4359321"/>
                  <a:ext cx="12427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ℋ</m:t>
                            </m:r>
                          </m:e>
                          <m:sub>
                            <m:r>
                              <a:rPr lang="en-US" sz="2000" i="1">
                                <a:solidFill>
                                  <a:prstClr val="black"/>
                                </a:solidFill>
                                <a:latin typeface="Cambria Math" panose="02040503050406030204" pitchFamily="18" charset="0"/>
                              </a:rPr>
                              <m:t>𝑀</m:t>
                            </m:r>
                          </m:sub>
                        </m:sSub>
                        <m:d>
                          <m:dPr>
                            <m:ctrlPr>
                              <a:rPr lang="en-US" sz="2000" i="1">
                                <a:solidFill>
                                  <a:prstClr val="black"/>
                                </a:solidFill>
                                <a:latin typeface="Cambria Math" panose="02040503050406030204" pitchFamily="18" charset="0"/>
                              </a:rPr>
                            </m:ctrlPr>
                          </m:dPr>
                          <m:e>
                            <m:r>
                              <a:rPr lang="en-US" sz="2000" i="1" smtClean="0">
                                <a:solidFill>
                                  <a:prstClr val="black"/>
                                </a:solidFill>
                                <a:latin typeface="Cambria Math" panose="02040503050406030204" pitchFamily="18" charset="0"/>
                              </a:rPr>
                              <m:t>𝑥</m:t>
                            </m:r>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𝑦</m:t>
                            </m:r>
                          </m:e>
                        </m:d>
                      </m:oMath>
                    </m:oMathPara>
                  </a14:m>
                  <a:endParaRPr lang="en-US" sz="20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23388" y="4359321"/>
                  <a:ext cx="1242712" cy="400110"/>
                </a:xfrm>
                <a:prstGeom prst="rect">
                  <a:avLst/>
                </a:prstGeom>
                <a:blipFill rotWithShape="0">
                  <a:blip r:embed="rId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579951" y="4359321"/>
                  <a:ext cx="119648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ℋ</m:t>
                            </m:r>
                          </m:e>
                          <m:sub>
                            <m:r>
                              <a:rPr lang="en-US" sz="2000" i="1" smtClean="0">
                                <a:solidFill>
                                  <a:prstClr val="black"/>
                                </a:solidFill>
                                <a:latin typeface="Cambria Math" panose="02040503050406030204" pitchFamily="18" charset="0"/>
                              </a:rPr>
                              <m:t>𝐹</m:t>
                            </m:r>
                          </m:sub>
                        </m:sSub>
                        <m:d>
                          <m:dPr>
                            <m:ctrlPr>
                              <a:rPr lang="en-US" sz="2000" i="1">
                                <a:solidFill>
                                  <a:prstClr val="black"/>
                                </a:solidFill>
                                <a:latin typeface="Cambria Math" panose="02040503050406030204" pitchFamily="18" charset="0"/>
                              </a:rPr>
                            </m:ctrlPr>
                          </m:dPr>
                          <m:e>
                            <m:r>
                              <a:rPr lang="en-US" sz="2000" i="1" smtClean="0">
                                <a:solidFill>
                                  <a:prstClr val="black"/>
                                </a:solidFill>
                                <a:latin typeface="Cambria Math" panose="02040503050406030204" pitchFamily="18" charset="0"/>
                              </a:rPr>
                              <m:t>𝑥</m:t>
                            </m:r>
                            <m:r>
                              <a:rPr lang="en-US" sz="2000" i="1" smtClean="0">
                                <a:solidFill>
                                  <a:prstClr val="black"/>
                                </a:solidFill>
                                <a:latin typeface="Cambria Math" panose="02040503050406030204" pitchFamily="18" charset="0"/>
                              </a:rPr>
                              <m:t>,</m:t>
                            </m:r>
                            <m:r>
                              <a:rPr lang="en-US" sz="2000" i="1" smtClean="0">
                                <a:solidFill>
                                  <a:prstClr val="black"/>
                                </a:solidFill>
                                <a:latin typeface="Cambria Math" panose="02040503050406030204" pitchFamily="18" charset="0"/>
                              </a:rPr>
                              <m:t>𝑦</m:t>
                            </m:r>
                          </m:e>
                        </m:d>
                      </m:oMath>
                    </m:oMathPara>
                  </a14:m>
                  <a:endParaRPr lang="en-US" sz="2000" dirty="0">
                    <a:solidFill>
                      <a:prstClr val="black"/>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579951" y="4359321"/>
                  <a:ext cx="1196481" cy="400110"/>
                </a:xfrm>
                <a:prstGeom prst="rect">
                  <a:avLst/>
                </a:prstGeom>
                <a:blipFill rotWithShape="0">
                  <a:blip r:embed="rId4"/>
                  <a:stretch>
                    <a:fillRect b="-7576"/>
                  </a:stretch>
                </a:blipFill>
              </p:spPr>
              <p:txBody>
                <a:bodyPr/>
                <a:lstStyle/>
                <a:p>
                  <a:r>
                    <a:rPr lang="en-US">
                      <a:noFill/>
                    </a:rPr>
                    <a:t> </a:t>
                  </a:r>
                </a:p>
              </p:txBody>
            </p:sp>
          </mc:Fallback>
        </mc:AlternateContent>
        <p:grpSp>
          <p:nvGrpSpPr>
            <p:cNvPr id="10" name="Group 9"/>
            <p:cNvGrpSpPr/>
            <p:nvPr/>
          </p:nvGrpSpPr>
          <p:grpSpPr>
            <a:xfrm>
              <a:off x="2170909" y="4091593"/>
              <a:ext cx="404278" cy="935567"/>
              <a:chOff x="2170909" y="4091593"/>
              <a:chExt cx="404278" cy="935567"/>
            </a:xfrm>
          </p:grpSpPr>
          <p:sp>
            <p:nvSpPr>
              <p:cNvPr id="11" name="Rectangle 10"/>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12" name="Rectangle 11"/>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13" name="Rectangle 12"/>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14" name="Rectangle 13"/>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pic>
        <p:nvPicPr>
          <p:cNvPr id="33" name="Picture 32"/>
          <p:cNvPicPr>
            <a:picLocks noChangeAspect="1"/>
          </p:cNvPicPr>
          <p:nvPr/>
        </p:nvPicPr>
        <p:blipFill>
          <a:blip r:embed="rId5"/>
          <a:stretch>
            <a:fillRect/>
          </a:stretch>
        </p:blipFill>
        <p:spPr>
          <a:xfrm>
            <a:off x="4479322" y="3039296"/>
            <a:ext cx="4217996" cy="3182395"/>
          </a:xfrm>
          <a:prstGeom prst="rect">
            <a:avLst/>
          </a:prstGeom>
        </p:spPr>
      </p:pic>
      <p:sp>
        <p:nvSpPr>
          <p:cNvPr id="34" name="TextBox 33"/>
          <p:cNvSpPr txBox="1"/>
          <p:nvPr/>
        </p:nvSpPr>
        <p:spPr>
          <a:xfrm>
            <a:off x="423185" y="5187705"/>
            <a:ext cx="3690313" cy="923330"/>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Think about the question: What formulas can we use to approximate the histograms?</a:t>
            </a:r>
          </a:p>
        </p:txBody>
      </p:sp>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Tree>
    <p:extLst>
      <p:ext uri="{BB962C8B-B14F-4D97-AF65-F5344CB8AC3E}">
        <p14:creationId xmlns:p14="http://schemas.microsoft.com/office/powerpoint/2010/main" val="154955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p:cNvSpPr txBox="1"/>
              <p:nvPr/>
            </p:nvSpPr>
            <p:spPr>
              <a:xfrm>
                <a:off x="838295" y="577909"/>
                <a:ext cx="7467408" cy="5394297"/>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r>
                  <a:rPr lang="en-US" sz="2000" dirty="0">
                    <a:solidFill>
                      <a:schemeClr val="tx1"/>
                    </a:solidFill>
                  </a:rPr>
                  <a:t>In order to classify using two features (height and </a:t>
                </a:r>
                <a:r>
                  <a:rPr lang="en-US" sz="2000" dirty="0" err="1">
                    <a:solidFill>
                      <a:schemeClr val="tx1"/>
                    </a:solidFill>
                  </a:rPr>
                  <a:t>handspan</a:t>
                </a:r>
                <a:r>
                  <a:rPr lang="en-US" sz="2000" dirty="0">
                    <a:solidFill>
                      <a:schemeClr val="tx1"/>
                    </a:solidFill>
                  </a:rPr>
                  <a:t>) we need to use the following formula which contains a generalization of the normal PDFs</a:t>
                </a: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pPr marL="461963" indent="-461963">
                  <a:lnSpc>
                    <a:spcPct val="107000"/>
                  </a:lnSpc>
                  <a:spcAft>
                    <a:spcPts val="800"/>
                  </a:spcAft>
                </a:pPr>
                <a:r>
                  <a:rPr lang="en-US" sz="2000" dirty="0">
                    <a:solidFill>
                      <a:schemeClr val="tx1"/>
                    </a:solidFill>
                  </a:rPr>
                  <a:t>Note that </a:t>
                </a:r>
                <a14:m>
                  <m:oMath xmlns:m="http://schemas.openxmlformats.org/officeDocument/2006/math">
                    <m:r>
                      <a:rPr lang="en-US" sz="2000" b="1" i="1">
                        <a:solidFill>
                          <a:schemeClr val="tx1"/>
                        </a:solidFill>
                        <a:latin typeface="Cambria Math" panose="02040503050406030204" pitchFamily="18" charset="0"/>
                      </a:rPr>
                      <m:t>𝒙</m:t>
                    </m:r>
                    <m:r>
                      <a:rPr lang="en-US" sz="2000" b="1" i="1">
                        <a:solidFill>
                          <a:schemeClr val="tx1"/>
                        </a:solidFill>
                        <a:latin typeface="Cambria Math" panose="02040503050406030204" pitchFamily="18" charset="0"/>
                      </a:rPr>
                      <m:t> </m:t>
                    </m:r>
                  </m:oMath>
                </a14:m>
                <a:r>
                  <a:rPr lang="en-US" sz="2000" dirty="0">
                    <a:solidFill>
                      <a:schemeClr val="tx1"/>
                    </a:solidFill>
                  </a:rPr>
                  <a:t>is now a vector specifying an individual’s height and </a:t>
                </a:r>
                <a:r>
                  <a:rPr lang="en-US" sz="2000" dirty="0" err="1">
                    <a:solidFill>
                      <a:schemeClr val="tx1"/>
                    </a:solidFill>
                  </a:rPr>
                  <a:t>handspan</a:t>
                </a:r>
                <a:r>
                  <a:rPr lang="en-US" sz="2000" dirty="0">
                    <a:solidFill>
                      <a:schemeClr val="tx1"/>
                    </a:solidFill>
                  </a:rPr>
                  <a:t>. The entities mean and standard deviation (e.g.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𝜇</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 and </a:t>
                </a: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𝜎</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 are now replaced with the mean vector and the covariance matrix (e.g. </a:t>
                </a:r>
                <a14:m>
                  <m:oMath xmlns:m="http://schemas.openxmlformats.org/officeDocument/2006/math">
                    <m:sSub>
                      <m:sSubPr>
                        <m:ctrlPr>
                          <a:rPr lang="en-US" sz="2000" b="1" i="1" smtClean="0">
                            <a:solidFill>
                              <a:schemeClr val="tx1"/>
                            </a:solidFill>
                            <a:latin typeface="Cambria Math" panose="02040503050406030204" pitchFamily="18" charset="0"/>
                            <a:ea typeface="Cambria Math" panose="02040503050406030204" pitchFamily="18" charset="0"/>
                          </a:rPr>
                        </m:ctrlPr>
                      </m:sSubPr>
                      <m:e>
                        <m:r>
                          <a:rPr lang="en-US" sz="2000" b="1" i="1">
                            <a:solidFill>
                              <a:schemeClr val="tx1"/>
                            </a:solidFill>
                            <a:latin typeface="Cambria Math" panose="02040503050406030204" pitchFamily="18" charset="0"/>
                            <a:ea typeface="Cambria Math" panose="02040503050406030204" pitchFamily="18" charset="0"/>
                          </a:rPr>
                          <m:t>𝝁</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 and </a:t>
                </a:r>
                <a14:m>
                  <m:oMath xmlns:m="http://schemas.openxmlformats.org/officeDocument/2006/math">
                    <m:sSub>
                      <m:sSubPr>
                        <m:ctrlPr>
                          <a:rPr lang="en-US" sz="2000" b="1" i="1">
                            <a:solidFill>
                              <a:schemeClr val="tx1"/>
                            </a:solidFill>
                            <a:latin typeface="Cambria Math" panose="02040503050406030204" pitchFamily="18" charset="0"/>
                            <a:ea typeface="Cambria Math" panose="02040503050406030204" pitchFamily="18" charset="0"/>
                          </a:rPr>
                        </m:ctrlPr>
                      </m:sSubPr>
                      <m:e>
                        <m:r>
                          <m:rPr>
                            <m:sty m:val="p"/>
                          </m:rPr>
                          <a:rPr lang="el-GR" sz="2000" i="1">
                            <a:solidFill>
                              <a:schemeClr val="tx1"/>
                            </a:solidFill>
                            <a:latin typeface="Cambria Math" panose="02040503050406030204" pitchFamily="18" charset="0"/>
                            <a:ea typeface="Cambria Math" panose="02040503050406030204" pitchFamily="18" charset="0"/>
                          </a:rPr>
                          <m:t>Σ</m:t>
                        </m:r>
                      </m:e>
                      <m:sub>
                        <m:r>
                          <a:rPr lang="en-US" sz="2000" b="0" i="1" smtClean="0">
                            <a:solidFill>
                              <a:schemeClr val="tx1"/>
                            </a:solidFill>
                            <a:latin typeface="Cambria Math" panose="02040503050406030204" pitchFamily="18" charset="0"/>
                            <a:ea typeface="Cambria Math" panose="02040503050406030204" pitchFamily="18" charset="0"/>
                          </a:rPr>
                          <m:t>𝐹</m:t>
                        </m:r>
                      </m:sub>
                    </m:sSub>
                  </m:oMath>
                </a14:m>
                <a:r>
                  <a:rPr lang="en-US" sz="2000" dirty="0">
                    <a:solidFill>
                      <a:schemeClr val="tx1"/>
                    </a:solidFill>
                  </a:rPr>
                  <a:t>)</a:t>
                </a:r>
              </a:p>
              <a:p>
                <a:pPr marL="461963" indent="-461963">
                  <a:lnSpc>
                    <a:spcPct val="107000"/>
                  </a:lnSpc>
                  <a:spcAft>
                    <a:spcPts val="800"/>
                  </a:spcAft>
                </a:pPr>
                <a:endParaRPr lang="en-US" sz="2000" dirty="0">
                  <a:solidFill>
                    <a:schemeClr val="tx1"/>
                  </a:solidFill>
                </a:endParaRPr>
              </a:p>
              <a:p>
                <a:pPr marL="461963" indent="-461963">
                  <a:lnSpc>
                    <a:spcPct val="107000"/>
                  </a:lnSpc>
                  <a:spcAft>
                    <a:spcPts val="800"/>
                  </a:spcAft>
                </a:pPr>
                <a:r>
                  <a:rPr lang="en-US" sz="2000" dirty="0">
                    <a:solidFill>
                      <a:schemeClr val="tx1"/>
                    </a:solidFill>
                  </a:rPr>
                  <a:t>The mean vectors and the covariance matrices contain information about the shape of the 3D histograms shown on the previous slide</a:t>
                </a:r>
              </a:p>
            </p:txBody>
          </p:sp>
        </mc:Choice>
        <mc:Fallback>
          <p:sp>
            <p:nvSpPr>
              <p:cNvPr id="7" name="TextBox 6"/>
              <p:cNvSpPr txBox="1">
                <a:spLocks noRot="1" noChangeAspect="1" noMove="1" noResize="1" noEditPoints="1" noAdjustHandles="1" noChangeArrowheads="1" noChangeShapeType="1" noTextEdit="1"/>
              </p:cNvSpPr>
              <p:nvPr/>
            </p:nvSpPr>
            <p:spPr>
              <a:xfrm>
                <a:off x="838295" y="577909"/>
                <a:ext cx="7467408" cy="5394297"/>
              </a:xfrm>
              <a:prstGeom prst="rect">
                <a:avLst/>
              </a:prstGeom>
              <a:blipFill>
                <a:blip r:embed="rId2"/>
                <a:stretch>
                  <a:fillRect l="-735" t="-678" r="-980" b="-791"/>
                </a:stretch>
              </a:blipFill>
            </p:spPr>
            <p:txBody>
              <a:bodyPr/>
              <a:lstStyle/>
              <a:p>
                <a:r>
                  <a:rPr lang="en-US">
                    <a:noFill/>
                  </a:rPr>
                  <a:t> </a:t>
                </a:r>
              </a:p>
            </p:txBody>
          </p:sp>
        </mc:Fallback>
      </mc:AlternateContent>
      <p:grpSp>
        <p:nvGrpSpPr>
          <p:cNvPr id="16" name="Group 15"/>
          <p:cNvGrpSpPr/>
          <p:nvPr/>
        </p:nvGrpSpPr>
        <p:grpSpPr>
          <a:xfrm>
            <a:off x="556237" y="1759774"/>
            <a:ext cx="7955342" cy="935567"/>
            <a:chOff x="-1675486" y="4091593"/>
            <a:chExt cx="7955342" cy="935567"/>
          </a:xfrm>
        </p:grpSpPr>
        <mc:AlternateContent xmlns:mc="http://schemas.openxmlformats.org/markup-compatibility/2006" xmlns:a14="http://schemas.microsoft.com/office/drawing/2010/main">
          <mc:Choice Requires="a14">
            <p:sp>
              <p:nvSpPr>
                <p:cNvPr id="17" name="Rectangle 16"/>
                <p:cNvSpPr/>
                <p:nvPr/>
              </p:nvSpPr>
              <p:spPr>
                <a:xfrm>
                  <a:off x="-1675486" y="4168108"/>
                  <a:ext cx="4051687"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a:solidFill>
                                  <a:prstClr val="black"/>
                                </a:solidFill>
                                <a:latin typeface="Cambria Math" panose="02040503050406030204" pitchFamily="18" charset="0"/>
                              </a:rPr>
                              <m:t>𝑀</m:t>
                            </m:r>
                          </m:sub>
                        </m:sSub>
                        <m:d>
                          <m:dPr>
                            <m:ctrlPr>
                              <a:rPr lang="en-US" i="1" smtClean="0">
                                <a:solidFill>
                                  <a:prstClr val="black"/>
                                </a:solidFill>
                                <a:latin typeface="Cambria Math" panose="02040503050406030204" pitchFamily="18" charset="0"/>
                              </a:rPr>
                            </m:ctrlPr>
                          </m:dPr>
                          <m:e>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sSup>
                                  <m:sSupPr>
                                    <m:ctrlPr>
                                      <a:rPr lang="en-US" i="1" smtClean="0">
                                        <a:solidFill>
                                          <a:prstClr val="black"/>
                                        </a:solidFill>
                                        <a:latin typeface="Cambria Math" panose="02040503050406030204" pitchFamily="18" charset="0"/>
                                        <a:ea typeface="Cambria Math" panose="02040503050406030204" pitchFamily="18" charset="0"/>
                                      </a:rPr>
                                    </m:ctrlPr>
                                  </m:sSupPr>
                                  <m:e>
                                    <m:r>
                                      <a:rPr lang="en-US" i="1" smtClean="0">
                                        <a:solidFill>
                                          <a:prstClr val="black"/>
                                        </a:solidFill>
                                        <a:latin typeface="Cambria Math" panose="02040503050406030204" pitchFamily="18" charset="0"/>
                                        <a:ea typeface="Cambria Math" panose="02040503050406030204" pitchFamily="18" charset="0"/>
                                      </a:rPr>
                                      <m:t> </m:t>
                                    </m:r>
                                    <m:d>
                                      <m:dPr>
                                        <m:begChr m:val="|"/>
                                        <m:endChr m:val="|"/>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𝑀</m:t>
                                            </m:r>
                                          </m:sub>
                                        </m:sSub>
                                      </m:e>
                                    </m:d>
                                  </m:e>
                                  <m:sup>
                                    <m:f>
                                      <m:fPr>
                                        <m:ctrlPr>
                                          <a:rPr lang="en-US" i="1" smtClean="0">
                                            <a:solidFill>
                                              <a:prstClr val="black"/>
                                            </a:solidFill>
                                            <a:latin typeface="Cambria Math" panose="02040503050406030204" pitchFamily="18" charset="0"/>
                                            <a:ea typeface="Cambria Math" panose="02040503050406030204" pitchFamily="18" charset="0"/>
                                          </a:rPr>
                                        </m:ctrlPr>
                                      </m:fPr>
                                      <m:num>
                                        <m:r>
                                          <a:rPr lang="en-US" i="1" smtClean="0">
                                            <a:solidFill>
                                              <a:prstClr val="black"/>
                                            </a:solidFill>
                                            <a:latin typeface="Cambria Math" panose="02040503050406030204" pitchFamily="18" charset="0"/>
                                            <a:ea typeface="Cambria Math" panose="02040503050406030204" pitchFamily="18" charset="0"/>
                                          </a:rPr>
                                          <m:t>1</m:t>
                                        </m:r>
                                      </m:num>
                                      <m:den>
                                        <m:r>
                                          <a:rPr lang="en-US" i="1" smtClean="0">
                                            <a:solidFill>
                                              <a:prstClr val="black"/>
                                            </a:solidFill>
                                            <a:latin typeface="Cambria Math" panose="02040503050406030204" pitchFamily="18" charset="0"/>
                                            <a:ea typeface="Cambria Math" panose="02040503050406030204" pitchFamily="18" charset="0"/>
                                          </a:rPr>
                                          <m:t>2</m:t>
                                        </m:r>
                                      </m:den>
                                    </m:f>
                                  </m:sup>
                                </m:sSup>
                              </m:den>
                            </m:f>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𝑒</m:t>
                                </m:r>
                              </m:e>
                              <m:sup>
                                <m:r>
                                  <a:rPr lang="en-US"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i="1" smtClean="0">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r>
                                  <a:rPr lang="en-US" i="1" smtClean="0">
                                    <a:solidFill>
                                      <a:prstClr val="black"/>
                                    </a:solidFill>
                                    <a:latin typeface="Cambria Math" panose="02040503050406030204" pitchFamily="18" charset="0"/>
                                    <a:ea typeface="Cambria Math" panose="02040503050406030204" pitchFamily="18" charset="0"/>
                                  </a:rPr>
                                  <m:t> </m:t>
                                </m:r>
                                <m:sSup>
                                  <m:sSupPr>
                                    <m:ctrlPr>
                                      <a:rPr lang="en-US" i="1" smtClean="0">
                                        <a:solidFill>
                                          <a:prstClr val="black"/>
                                        </a:solidFill>
                                        <a:latin typeface="Cambria Math" panose="02040503050406030204" pitchFamily="18" charset="0"/>
                                      </a:rPr>
                                    </m:ctrlPr>
                                  </m:sSup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𝑀</m:t>
                                        </m:r>
                                      </m:sub>
                                    </m:sSub>
                                  </m:e>
                                  <m:sup>
                                    <m:r>
                                      <a:rPr lang="en-US" i="1" smtClean="0">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e>
                                  <m:sup>
                                    <m:r>
                                      <a:rPr lang="en-US" i="1">
                                        <a:solidFill>
                                          <a:prstClr val="black"/>
                                        </a:solidFill>
                                        <a:latin typeface="Cambria Math" panose="02040503050406030204" pitchFamily="18" charset="0"/>
                                      </a:rPr>
                                      <m:t>𝑇</m:t>
                                    </m:r>
                                  </m:sup>
                                </m:sSup>
                              </m:sup>
                            </m:sSup>
                          </m:e>
                        </m:d>
                      </m:oMath>
                    </m:oMathPara>
                  </a14:m>
                  <a:endParaRPr lang="en-US"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675486" y="4168108"/>
                  <a:ext cx="4051687" cy="80823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75187" y="4155259"/>
                  <a:ext cx="3704669"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𝐹</m:t>
                            </m:r>
                          </m:sub>
                        </m:sSub>
                        <m:d>
                          <m:dPr>
                            <m:ctrlPr>
                              <a:rPr lang="en-US" i="1">
                                <a:solidFill>
                                  <a:prstClr val="black"/>
                                </a:solidFill>
                                <a:latin typeface="Cambria Math" panose="02040503050406030204" pitchFamily="18" charset="0"/>
                              </a:rPr>
                            </m:ctrlPr>
                          </m:dPr>
                          <m:e>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sSup>
                                  <m:sSupPr>
                                    <m:ctrlPr>
                                      <a:rPr lang="en-US" i="1">
                                        <a:solidFill>
                                          <a:prstClr val="black"/>
                                        </a:solidFill>
                                        <a:latin typeface="Cambria Math" panose="02040503050406030204" pitchFamily="18" charset="0"/>
                                        <a:ea typeface="Cambria Math" panose="02040503050406030204" pitchFamily="18" charset="0"/>
                                      </a:rPr>
                                    </m:ctrlPr>
                                  </m:sSupPr>
                                  <m:e>
                                    <m:r>
                                      <a:rPr lang="en-US" i="1" smtClean="0">
                                        <a:solidFill>
                                          <a:prstClr val="black"/>
                                        </a:solidFill>
                                        <a:latin typeface="Cambria Math" panose="02040503050406030204" pitchFamily="18" charset="0"/>
                                        <a:ea typeface="Cambria Math" panose="02040503050406030204" pitchFamily="18" charset="0"/>
                                      </a:rPr>
                                      <m:t> </m:t>
                                    </m:r>
                                    <m:d>
                                      <m:dPr>
                                        <m:begChr m:val="|"/>
                                        <m:endChr m:val="|"/>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rPr>
                                              <m:t>𝐹</m:t>
                                            </m:r>
                                          </m:sub>
                                        </m:sSub>
                                      </m:e>
                                    </m:d>
                                  </m:e>
                                  <m:sup>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2</m:t>
                                        </m:r>
                                      </m:den>
                                    </m:f>
                                  </m:sup>
                                </m:sSup>
                              </m:den>
                            </m:f>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𝑒</m:t>
                                </m:r>
                              </m:e>
                              <m:sup>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smtClean="0">
                                            <a:solidFill>
                                              <a:prstClr val="black"/>
                                            </a:solidFill>
                                            <a:latin typeface="Cambria Math" panose="02040503050406030204" pitchFamily="18" charset="0"/>
                                            <a:ea typeface="Cambria Math" panose="02040503050406030204" pitchFamily="18" charset="0"/>
                                          </a:rPr>
                                          <m:t>𝑭</m:t>
                                        </m:r>
                                      </m:sub>
                                    </m:sSub>
                                  </m:e>
                                </m:d>
                                <m:r>
                                  <a:rPr lang="en-US" i="1">
                                    <a:solidFill>
                                      <a:prstClr val="black"/>
                                    </a:solidFill>
                                    <a:latin typeface="Cambria Math" panose="02040503050406030204" pitchFamily="18" charset="0"/>
                                    <a:ea typeface="Cambria Math" panose="02040503050406030204" pitchFamily="18" charset="0"/>
                                  </a:rPr>
                                  <m:t> </m:t>
                                </m:r>
                                <m:sSup>
                                  <m:sSupPr>
                                    <m:ctrlPr>
                                      <a:rPr lang="en-US" i="1">
                                        <a:solidFill>
                                          <a:prstClr val="black"/>
                                        </a:solidFill>
                                        <a:latin typeface="Cambria Math" panose="02040503050406030204" pitchFamily="18" charset="0"/>
                                      </a:rPr>
                                    </m:ctrlPr>
                                  </m:sSup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rPr>
                                          <m:t>𝐹</m:t>
                                        </m:r>
                                      </m:sub>
                                    </m:sSub>
                                  </m:e>
                                  <m:sup>
                                    <m:r>
                                      <a:rPr lang="en-US" i="1">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smtClean="0">
                                                <a:solidFill>
                                                  <a:prstClr val="black"/>
                                                </a:solidFill>
                                                <a:latin typeface="Cambria Math" panose="02040503050406030204" pitchFamily="18" charset="0"/>
                                                <a:ea typeface="Cambria Math" panose="02040503050406030204" pitchFamily="18" charset="0"/>
                                              </a:rPr>
                                              <m:t>𝑭</m:t>
                                            </m:r>
                                          </m:sub>
                                        </m:sSub>
                                      </m:e>
                                    </m:d>
                                  </m:e>
                                  <m:sup>
                                    <m:r>
                                      <a:rPr lang="en-US" i="1">
                                        <a:solidFill>
                                          <a:prstClr val="black"/>
                                        </a:solidFill>
                                        <a:latin typeface="Cambria Math" panose="02040503050406030204" pitchFamily="18" charset="0"/>
                                      </a:rPr>
                                      <m:t>𝑇</m:t>
                                    </m:r>
                                  </m:sup>
                                </m:sSup>
                              </m:sup>
                            </m:sSup>
                          </m:e>
                        </m:d>
                      </m:oMath>
                    </m:oMathPara>
                  </a14:m>
                  <a:endParaRPr lang="en-US"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2575187" y="4155259"/>
                  <a:ext cx="3704669" cy="808235"/>
                </a:xfrm>
                <a:prstGeom prst="rect">
                  <a:avLst/>
                </a:prstGeom>
                <a:blipFill rotWithShape="0">
                  <a:blip r:embed="rId4"/>
                  <a:stretch>
                    <a:fillRect/>
                  </a:stretch>
                </a:blipFill>
              </p:spPr>
              <p:txBody>
                <a:bodyPr/>
                <a:lstStyle/>
                <a:p>
                  <a:r>
                    <a:rPr lang="en-US">
                      <a:noFill/>
                    </a:rPr>
                    <a:t> </a:t>
                  </a:r>
                </a:p>
              </p:txBody>
            </p:sp>
          </mc:Fallback>
        </mc:AlternateContent>
        <p:grpSp>
          <p:nvGrpSpPr>
            <p:cNvPr id="19" name="Group 18"/>
            <p:cNvGrpSpPr/>
            <p:nvPr/>
          </p:nvGrpSpPr>
          <p:grpSpPr>
            <a:xfrm>
              <a:off x="2170909" y="4091593"/>
              <a:ext cx="404278" cy="935567"/>
              <a:chOff x="2170909" y="4091593"/>
              <a:chExt cx="404278" cy="935567"/>
            </a:xfrm>
          </p:grpSpPr>
          <p:sp>
            <p:nvSpPr>
              <p:cNvPr id="20" name="Rectangle 19"/>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21" name="Rectangle 20"/>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22" name="Rectangle 21"/>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23" name="Rectangle 22"/>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Tree>
    <p:extLst>
      <p:ext uri="{BB962C8B-B14F-4D97-AF65-F5344CB8AC3E}">
        <p14:creationId xmlns:p14="http://schemas.microsoft.com/office/powerpoint/2010/main" val="9916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fad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fade">
                                      <p:cBhvr>
                                        <p:cTn id="17" dur="500"/>
                                        <p:tgtEl>
                                          <p:spTgt spid="7">
                                            <p:txEl>
                                              <p:pRg st="8" end="8"/>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93007" y="2015230"/>
            <a:ext cx="4764565" cy="3428470"/>
          </a:xfrm>
          <a:prstGeom prst="rect">
            <a:avLst/>
          </a:prstGeom>
        </p:spPr>
      </p:pic>
      <p:pic>
        <p:nvPicPr>
          <p:cNvPr id="15" name="Picture 14"/>
          <p:cNvPicPr>
            <a:picLocks noChangeAspect="1"/>
          </p:cNvPicPr>
          <p:nvPr/>
        </p:nvPicPr>
        <p:blipFill>
          <a:blip r:embed="rId3"/>
          <a:stretch>
            <a:fillRect/>
          </a:stretch>
        </p:blipFill>
        <p:spPr>
          <a:xfrm>
            <a:off x="26634" y="2099148"/>
            <a:ext cx="4339748" cy="3274255"/>
          </a:xfrm>
          <a:prstGeom prst="rect">
            <a:avLst/>
          </a:prstGeom>
        </p:spPr>
      </p:pic>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38</a:t>
            </a:fld>
            <a:endParaRPr lang="en-US" dirty="0">
              <a:solidFill>
                <a:prstClr val="black">
                  <a:tint val="75000"/>
                </a:prstClr>
              </a:solidFill>
            </a:endParaRPr>
          </a:p>
        </p:txBody>
      </p:sp>
    </p:spTree>
    <p:extLst>
      <p:ext uri="{BB962C8B-B14F-4D97-AF65-F5344CB8AC3E}">
        <p14:creationId xmlns:p14="http://schemas.microsoft.com/office/powerpoint/2010/main" val="3563638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75858" y="1212581"/>
            <a:ext cx="4543394" cy="4573684"/>
          </a:xfrm>
          <a:prstGeom prst="rect">
            <a:avLst/>
          </a:prstGeom>
        </p:spPr>
      </p:pic>
      <p:sp>
        <p:nvSpPr>
          <p:cNvPr id="2" name="Title 1"/>
          <p:cNvSpPr>
            <a:spLocks noGrp="1"/>
          </p:cNvSpPr>
          <p:nvPr>
            <p:ph type="title"/>
          </p:nvPr>
        </p:nvSpPr>
        <p:spPr/>
        <p:txBody>
          <a:bodyPr/>
          <a:lstStyle/>
          <a:p>
            <a:r>
              <a:rPr lang="en-US" dirty="0"/>
              <a:t>Two Dimensional Data overlaid on Contour Plots of the PDFs</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39</a:t>
            </a:fld>
            <a:endParaRPr lang="en-US" dirty="0">
              <a:solidFill>
                <a:prstClr val="black">
                  <a:tint val="75000"/>
                </a:prstClr>
              </a:solidFill>
            </a:endParaRPr>
          </a:p>
        </p:txBody>
      </p:sp>
      <p:pic>
        <p:nvPicPr>
          <p:cNvPr id="6" name="Picture 5"/>
          <p:cNvPicPr>
            <a:picLocks noChangeAspect="1"/>
          </p:cNvPicPr>
          <p:nvPr/>
        </p:nvPicPr>
        <p:blipFill>
          <a:blip r:embed="rId3"/>
          <a:stretch>
            <a:fillRect/>
          </a:stretch>
        </p:blipFill>
        <p:spPr>
          <a:xfrm>
            <a:off x="81413" y="1216241"/>
            <a:ext cx="4543394" cy="4573684"/>
          </a:xfrm>
          <a:prstGeom prst="rect">
            <a:avLst/>
          </a:prstGeom>
        </p:spPr>
      </p:pic>
      <p:sp>
        <p:nvSpPr>
          <p:cNvPr id="8" name="Rectangle 7"/>
          <p:cNvSpPr/>
          <p:nvPr/>
        </p:nvSpPr>
        <p:spPr>
          <a:xfrm>
            <a:off x="484715" y="1212581"/>
            <a:ext cx="750526" cy="369332"/>
          </a:xfrm>
          <a:prstGeom prst="rect">
            <a:avLst/>
          </a:prstGeom>
          <a:solidFill>
            <a:srgbClr val="9B9BFF"/>
          </a:solidFill>
        </p:spPr>
        <p:txBody>
          <a:bodyPr wrap="none">
            <a:spAutoFit/>
          </a:bodyPr>
          <a:lstStyle/>
          <a:p>
            <a:r>
              <a:rPr lang="en-US" dirty="0">
                <a:solidFill>
                  <a:prstClr val="black"/>
                </a:solidFill>
              </a:rPr>
              <a:t>Males</a:t>
            </a:r>
          </a:p>
        </p:txBody>
      </p:sp>
      <p:sp>
        <p:nvSpPr>
          <p:cNvPr id="10" name="Rectangle 9"/>
          <p:cNvSpPr/>
          <p:nvPr/>
        </p:nvSpPr>
        <p:spPr>
          <a:xfrm>
            <a:off x="4879160" y="1212581"/>
            <a:ext cx="955518" cy="369332"/>
          </a:xfrm>
          <a:prstGeom prst="rect">
            <a:avLst/>
          </a:prstGeom>
          <a:solidFill>
            <a:srgbClr val="FFDBDB"/>
          </a:solidFill>
        </p:spPr>
        <p:txBody>
          <a:bodyPr wrap="none">
            <a:spAutoFit/>
          </a:bodyPr>
          <a:lstStyle/>
          <a:p>
            <a:r>
              <a:rPr lang="en-US" dirty="0">
                <a:solidFill>
                  <a:prstClr val="black"/>
                </a:solidFill>
              </a:rPr>
              <a:t>Females</a:t>
            </a:r>
          </a:p>
        </p:txBody>
      </p:sp>
      <p:sp>
        <p:nvSpPr>
          <p:cNvPr id="11" name="TextBox 10"/>
          <p:cNvSpPr txBox="1"/>
          <p:nvPr/>
        </p:nvSpPr>
        <p:spPr>
          <a:xfrm>
            <a:off x="651935" y="5855030"/>
            <a:ext cx="6239059" cy="369332"/>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Think about the question: How do you specify a 2D point cloud?</a:t>
            </a:r>
          </a:p>
        </p:txBody>
      </p:sp>
    </p:spTree>
    <p:extLst>
      <p:ext uri="{BB962C8B-B14F-4D97-AF65-F5344CB8AC3E}">
        <p14:creationId xmlns:p14="http://schemas.microsoft.com/office/powerpoint/2010/main" val="338320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4"/>
          <p:cNvSpPr txBox="1">
            <a:spLocks noChangeArrowheads="1"/>
          </p:cNvSpPr>
          <p:nvPr/>
        </p:nvSpPr>
        <p:spPr bwMode="auto">
          <a:xfrm>
            <a:off x="490538" y="2759075"/>
            <a:ext cx="7467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2000"/>
              <a:t>Right after your very first class, go home with the knowledge to program two classifiers!</a:t>
            </a:r>
          </a:p>
          <a:p>
            <a:pPr eaLnBrk="1" hangingPunct="1">
              <a:buFont typeface="Arial" panose="020B0604020202020204" pitchFamily="34" charset="0"/>
              <a:buChar char="•"/>
            </a:pPr>
            <a:r>
              <a:rPr lang="en-US" altLang="en-US" sz="2000"/>
              <a:t>Know how to build multidimensional, multiclass classifiers! Yes. That is a stretch, but is essentially correct.</a:t>
            </a:r>
          </a:p>
        </p:txBody>
      </p:sp>
      <p:pic>
        <p:nvPicPr>
          <p:cNvPr id="7" name="Picture 6"/>
          <p:cNvPicPr>
            <a:picLocks noChangeAspect="1"/>
          </p:cNvPicPr>
          <p:nvPr/>
        </p:nvPicPr>
        <p:blipFill>
          <a:blip r:embed="rId3"/>
          <a:stretch>
            <a:fillRect/>
          </a:stretch>
        </p:blipFill>
        <p:spPr>
          <a:xfrm rot="810330">
            <a:off x="3224213" y="2944813"/>
            <a:ext cx="4918075" cy="2765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rot="20651101">
            <a:off x="598488" y="1187450"/>
            <a:ext cx="4630737" cy="260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82550" y="4678363"/>
            <a:ext cx="3240088" cy="1206500"/>
          </a:xfrm>
          <a:prstGeom prst="rect">
            <a:avLst/>
          </a:prstGeom>
          <a:solidFill>
            <a:srgbClr val="FFFF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rgbClr val="FF0000"/>
                </a:solidFill>
              </a:rPr>
              <a:t>Look at this slide again after Lecture 1</a:t>
            </a:r>
          </a:p>
        </p:txBody>
      </p:sp>
      <p:sp>
        <p:nvSpPr>
          <p:cNvPr id="14342" name="Title 1"/>
          <p:cNvSpPr>
            <a:spLocks noGrp="1"/>
          </p:cNvSpPr>
          <p:nvPr>
            <p:ph type="title"/>
          </p:nvPr>
        </p:nvSpPr>
        <p:spPr/>
        <p:txBody>
          <a:bodyPr/>
          <a:lstStyle/>
          <a:p>
            <a:r>
              <a:rPr lang="en-US" altLang="en-US"/>
              <a:t>What will you accomplish today ?</a:t>
            </a:r>
          </a:p>
        </p:txBody>
      </p:sp>
    </p:spTree>
    <p:extLst>
      <p:ext uri="{BB962C8B-B14F-4D97-AF65-F5344CB8AC3E}">
        <p14:creationId xmlns:p14="http://schemas.microsoft.com/office/powerpoint/2010/main" val="4195640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Dimensional Gaussian Intuition</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40</a:t>
            </a:fld>
            <a:endParaRPr lang="en-US" dirty="0">
              <a:solidFill>
                <a:prstClr val="black">
                  <a:tint val="75000"/>
                </a:prstClr>
              </a:solidFill>
            </a:endParaRPr>
          </a:p>
        </p:txBody>
      </p:sp>
      <p:pic>
        <p:nvPicPr>
          <p:cNvPr id="13" name="Picture 12"/>
          <p:cNvPicPr>
            <a:picLocks noChangeAspect="1"/>
          </p:cNvPicPr>
          <p:nvPr/>
        </p:nvPicPr>
        <p:blipFill>
          <a:blip r:embed="rId2"/>
          <a:stretch>
            <a:fillRect/>
          </a:stretch>
        </p:blipFill>
        <p:spPr>
          <a:xfrm>
            <a:off x="120073" y="700642"/>
            <a:ext cx="5081158" cy="5233592"/>
          </a:xfrm>
          <a:prstGeom prst="rect">
            <a:avLst/>
          </a:prstGeom>
        </p:spPr>
      </p:pic>
      <p:pic>
        <p:nvPicPr>
          <p:cNvPr id="14" name="Picture 13"/>
          <p:cNvPicPr>
            <a:picLocks noChangeAspect="1"/>
          </p:cNvPicPr>
          <p:nvPr/>
        </p:nvPicPr>
        <p:blipFill>
          <a:blip r:embed="rId3"/>
          <a:stretch>
            <a:fillRect/>
          </a:stretch>
        </p:blipFill>
        <p:spPr>
          <a:xfrm>
            <a:off x="120073" y="700642"/>
            <a:ext cx="5081158" cy="5233592"/>
          </a:xfrm>
          <a:prstGeom prst="rect">
            <a:avLst/>
          </a:prstGeom>
        </p:spPr>
      </p:pic>
      <p:pic>
        <p:nvPicPr>
          <p:cNvPr id="15" name="Picture 14"/>
          <p:cNvPicPr>
            <a:picLocks noChangeAspect="1"/>
          </p:cNvPicPr>
          <p:nvPr/>
        </p:nvPicPr>
        <p:blipFill>
          <a:blip r:embed="rId4"/>
          <a:stretch>
            <a:fillRect/>
          </a:stretch>
        </p:blipFill>
        <p:spPr>
          <a:xfrm>
            <a:off x="120073" y="700642"/>
            <a:ext cx="5081158" cy="5233592"/>
          </a:xfrm>
          <a:prstGeom prst="rect">
            <a:avLst/>
          </a:prstGeom>
        </p:spPr>
      </p:pic>
      <p:sp>
        <p:nvSpPr>
          <p:cNvPr id="16" name="Rectangle 15"/>
          <p:cNvSpPr/>
          <p:nvPr/>
        </p:nvSpPr>
        <p:spPr>
          <a:xfrm>
            <a:off x="5310909" y="2578774"/>
            <a:ext cx="3610047" cy="1477328"/>
          </a:xfrm>
          <a:prstGeom prst="rect">
            <a:avLst/>
          </a:prstGeom>
        </p:spPr>
        <p:txBody>
          <a:bodyPr wrap="square">
            <a:spAutoFit/>
          </a:bodyPr>
          <a:lstStyle/>
          <a:p>
            <a:pPr marL="285750" indent="-285750">
              <a:buFont typeface="Arial" panose="020B0604020202020204" pitchFamily="34" charset="0"/>
              <a:buChar char="•"/>
            </a:pPr>
            <a:r>
              <a:rPr lang="en-US" dirty="0"/>
              <a:t>Errors are independent of orientation.</a:t>
            </a:r>
          </a:p>
          <a:p>
            <a:pPr marL="285750" indent="-285750">
              <a:buFont typeface="Arial" panose="020B0604020202020204" pitchFamily="34" charset="0"/>
              <a:buChar char="•"/>
            </a:pPr>
            <a:r>
              <a:rPr lang="en-US" dirty="0"/>
              <a:t>Errors in x are independent of errors in y.</a:t>
            </a:r>
          </a:p>
          <a:p>
            <a:pPr marL="285750" indent="-285750">
              <a:buFont typeface="Arial" panose="020B0604020202020204" pitchFamily="34" charset="0"/>
              <a:buChar char="•"/>
            </a:pPr>
            <a:r>
              <a:rPr lang="en-US" dirty="0"/>
              <a:t>Large errors are less probable</a:t>
            </a:r>
          </a:p>
        </p:txBody>
      </p:sp>
    </p:spTree>
    <p:extLst>
      <p:ext uri="{BB962C8B-B14F-4D97-AF65-F5344CB8AC3E}">
        <p14:creationId xmlns:p14="http://schemas.microsoft.com/office/powerpoint/2010/main" val="123393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073" y="700642"/>
            <a:ext cx="5081158" cy="5233592"/>
          </a:xfrm>
          <a:prstGeom prst="rect">
            <a:avLst/>
          </a:prstGeom>
        </p:spPr>
      </p:pic>
      <p:pic>
        <p:nvPicPr>
          <p:cNvPr id="5" name="Picture 4"/>
          <p:cNvPicPr>
            <a:picLocks noChangeAspect="1"/>
          </p:cNvPicPr>
          <p:nvPr/>
        </p:nvPicPr>
        <p:blipFill>
          <a:blip r:embed="rId3"/>
          <a:stretch>
            <a:fillRect/>
          </a:stretch>
        </p:blipFill>
        <p:spPr>
          <a:xfrm>
            <a:off x="120073" y="700642"/>
            <a:ext cx="5081158" cy="5233592"/>
          </a:xfrm>
          <a:prstGeom prst="rect">
            <a:avLst/>
          </a:prstGeom>
        </p:spPr>
      </p:pic>
      <p:pic>
        <p:nvPicPr>
          <p:cNvPr id="6" name="Picture 5"/>
          <p:cNvPicPr>
            <a:picLocks noChangeAspect="1"/>
          </p:cNvPicPr>
          <p:nvPr/>
        </p:nvPicPr>
        <p:blipFill>
          <a:blip r:embed="rId4"/>
          <a:stretch>
            <a:fillRect/>
          </a:stretch>
        </p:blipFill>
        <p:spPr>
          <a:xfrm>
            <a:off x="120073" y="700642"/>
            <a:ext cx="5081158" cy="5233592"/>
          </a:xfrm>
          <a:prstGeom prst="rect">
            <a:avLst/>
          </a:prstGeom>
        </p:spPr>
      </p:pic>
      <p:sp>
        <p:nvSpPr>
          <p:cNvPr id="2" name="Title 1"/>
          <p:cNvSpPr>
            <a:spLocks noGrp="1"/>
          </p:cNvSpPr>
          <p:nvPr>
            <p:ph type="title"/>
          </p:nvPr>
        </p:nvSpPr>
        <p:spPr/>
        <p:txBody>
          <a:bodyPr/>
          <a:lstStyle/>
          <a:p>
            <a:r>
              <a:rPr lang="en-US" dirty="0"/>
              <a:t>Two Dimensional Gaussian Intuition (more general)</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41</a:t>
            </a:fld>
            <a:endParaRPr lang="en-US" dirty="0">
              <a:solidFill>
                <a:prstClr val="black">
                  <a:tint val="75000"/>
                </a:prstClr>
              </a:solidFill>
            </a:endParaRPr>
          </a:p>
        </p:txBody>
      </p:sp>
      <p:sp>
        <p:nvSpPr>
          <p:cNvPr id="16" name="Rectangle 15"/>
          <p:cNvSpPr/>
          <p:nvPr/>
        </p:nvSpPr>
        <p:spPr>
          <a:xfrm>
            <a:off x="5310909" y="2578774"/>
            <a:ext cx="3610047" cy="1477328"/>
          </a:xfrm>
          <a:prstGeom prst="rect">
            <a:avLst/>
          </a:prstGeom>
        </p:spPr>
        <p:txBody>
          <a:bodyPr wrap="square">
            <a:spAutoFit/>
          </a:bodyPr>
          <a:lstStyle/>
          <a:p>
            <a:pPr marL="285750" indent="-285750">
              <a:buFont typeface="Arial" panose="020B0604020202020204" pitchFamily="34" charset="0"/>
              <a:buChar char="•"/>
            </a:pPr>
            <a:r>
              <a:rPr lang="en-US" dirty="0"/>
              <a:t>Errors are dependent on orientation.</a:t>
            </a:r>
          </a:p>
          <a:p>
            <a:pPr marL="285750" indent="-285750">
              <a:buFont typeface="Arial" panose="020B0604020202020204" pitchFamily="34" charset="0"/>
              <a:buChar char="•"/>
            </a:pPr>
            <a:r>
              <a:rPr lang="en-US" dirty="0"/>
              <a:t>Errors in x  are dependent on errors in y.</a:t>
            </a:r>
          </a:p>
          <a:p>
            <a:pPr marL="285750" indent="-285750">
              <a:buFont typeface="Arial" panose="020B0604020202020204" pitchFamily="34" charset="0"/>
              <a:buChar char="•"/>
            </a:pPr>
            <a:r>
              <a:rPr lang="en-US" dirty="0"/>
              <a:t>Large errors are less probable</a:t>
            </a:r>
          </a:p>
        </p:txBody>
      </p:sp>
    </p:spTree>
    <p:extLst>
      <p:ext uri="{BB962C8B-B14F-4D97-AF65-F5344CB8AC3E}">
        <p14:creationId xmlns:p14="http://schemas.microsoft.com/office/powerpoint/2010/main" val="36053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an “outlier” mean?</a:t>
            </a:r>
          </a:p>
        </p:txBody>
      </p:sp>
      <p:sp>
        <p:nvSpPr>
          <p:cNvPr id="3" name="Slide Number Placeholder 2"/>
          <p:cNvSpPr>
            <a:spLocks noGrp="1"/>
          </p:cNvSpPr>
          <p:nvPr>
            <p:ph type="sldNum" sz="quarter" idx="4294967295"/>
          </p:nvPr>
        </p:nvSpPr>
        <p:spPr>
          <a:xfrm>
            <a:off x="8697913" y="6650038"/>
            <a:ext cx="446087" cy="207962"/>
          </a:xfrm>
        </p:spPr>
        <p:txBody>
          <a:bodyPr/>
          <a:lstStyle/>
          <a:p>
            <a:fld id="{9BEBB002-8365-4AEE-B4C0-BFAE220AA7E7}" type="slidenum">
              <a:rPr lang="en-US" smtClean="0">
                <a:solidFill>
                  <a:prstClr val="black">
                    <a:tint val="75000"/>
                  </a:prstClr>
                </a:solidFill>
              </a:rPr>
              <a:pPr/>
              <a:t>42</a:t>
            </a:fld>
            <a:endParaRPr lang="en-US" dirty="0">
              <a:solidFill>
                <a:prstClr val="black">
                  <a:tint val="75000"/>
                </a:prstClr>
              </a:solidFill>
            </a:endParaRPr>
          </a:p>
        </p:txBody>
      </p:sp>
      <p:pic>
        <p:nvPicPr>
          <p:cNvPr id="7" name="Picture 6"/>
          <p:cNvPicPr>
            <a:picLocks noChangeAspect="1"/>
          </p:cNvPicPr>
          <p:nvPr/>
        </p:nvPicPr>
        <p:blipFill>
          <a:blip r:embed="rId2"/>
          <a:stretch>
            <a:fillRect/>
          </a:stretch>
        </p:blipFill>
        <p:spPr>
          <a:xfrm>
            <a:off x="2031421" y="812204"/>
            <a:ext cx="5081158" cy="5233592"/>
          </a:xfrm>
          <a:prstGeom prst="rect">
            <a:avLst/>
          </a:prstGeom>
        </p:spPr>
      </p:pic>
      <p:pic>
        <p:nvPicPr>
          <p:cNvPr id="8" name="Picture 7"/>
          <p:cNvPicPr>
            <a:picLocks noChangeAspect="1"/>
          </p:cNvPicPr>
          <p:nvPr/>
        </p:nvPicPr>
        <p:blipFill>
          <a:blip r:embed="rId3"/>
          <a:stretch>
            <a:fillRect/>
          </a:stretch>
        </p:blipFill>
        <p:spPr>
          <a:xfrm>
            <a:off x="2031419" y="812204"/>
            <a:ext cx="5081158" cy="5233592"/>
          </a:xfrm>
          <a:prstGeom prst="rect">
            <a:avLst/>
          </a:prstGeom>
        </p:spPr>
      </p:pic>
      <p:sp>
        <p:nvSpPr>
          <p:cNvPr id="10" name="Oval 9"/>
          <p:cNvSpPr/>
          <p:nvPr/>
        </p:nvSpPr>
        <p:spPr>
          <a:xfrm>
            <a:off x="3672102" y="2977735"/>
            <a:ext cx="82296" cy="822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1711229" y="2834217"/>
            <a:ext cx="1914693" cy="369332"/>
            <a:chOff x="1711229" y="2834217"/>
            <a:chExt cx="1914693" cy="369332"/>
          </a:xfrm>
        </p:grpSpPr>
        <p:cxnSp>
          <p:nvCxnSpPr>
            <p:cNvPr id="13" name="Straight Arrow Connector 12"/>
            <p:cNvCxnSpPr/>
            <p:nvPr/>
          </p:nvCxnSpPr>
          <p:spPr>
            <a:xfrm>
              <a:off x="3158838" y="3018883"/>
              <a:ext cx="4670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1229" y="2834217"/>
              <a:ext cx="1492716" cy="369332"/>
            </a:xfrm>
            <a:prstGeom prst="rect">
              <a:avLst/>
            </a:prstGeom>
            <a:solidFill>
              <a:schemeClr val="bg1"/>
            </a:solidFill>
          </p:spPr>
          <p:txBody>
            <a:bodyPr wrap="none">
              <a:spAutoFit/>
            </a:bodyPr>
            <a:lstStyle/>
            <a:p>
              <a:r>
                <a:rPr lang="en-US" dirty="0"/>
                <a:t>Not an outlier</a:t>
              </a:r>
            </a:p>
          </p:txBody>
        </p:sp>
      </p:grpSp>
      <p:grpSp>
        <p:nvGrpSpPr>
          <p:cNvPr id="17" name="Group 16"/>
          <p:cNvGrpSpPr/>
          <p:nvPr/>
        </p:nvGrpSpPr>
        <p:grpSpPr>
          <a:xfrm>
            <a:off x="1819616" y="2834217"/>
            <a:ext cx="1806306" cy="369332"/>
            <a:chOff x="1819616" y="2834217"/>
            <a:chExt cx="1806306" cy="369332"/>
          </a:xfrm>
        </p:grpSpPr>
        <p:cxnSp>
          <p:nvCxnSpPr>
            <p:cNvPr id="18" name="Straight Arrow Connector 17"/>
            <p:cNvCxnSpPr/>
            <p:nvPr/>
          </p:nvCxnSpPr>
          <p:spPr>
            <a:xfrm>
              <a:off x="3158838" y="3018883"/>
              <a:ext cx="4670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819616" y="2834217"/>
              <a:ext cx="1292341" cy="369332"/>
            </a:xfrm>
            <a:prstGeom prst="rect">
              <a:avLst/>
            </a:prstGeom>
            <a:solidFill>
              <a:schemeClr val="bg1"/>
            </a:solidFill>
          </p:spPr>
          <p:txBody>
            <a:bodyPr wrap="none">
              <a:spAutoFit/>
            </a:bodyPr>
            <a:lstStyle/>
            <a:p>
              <a:r>
                <a:rPr lang="en-US" dirty="0"/>
                <a:t>Is an outlier</a:t>
              </a:r>
            </a:p>
          </p:txBody>
        </p:sp>
      </p:grpSp>
    </p:spTree>
    <p:extLst>
      <p:ext uri="{BB962C8B-B14F-4D97-AF65-F5344CB8AC3E}">
        <p14:creationId xmlns:p14="http://schemas.microsoft.com/office/powerpoint/2010/main" val="215058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2935" y="720501"/>
            <a:ext cx="4519628"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Assuming that the points are normally distributed …</a:t>
            </a:r>
          </a:p>
        </p:txBody>
      </p:sp>
      <p:pic>
        <p:nvPicPr>
          <p:cNvPr id="16" name="Picture 15"/>
          <p:cNvPicPr>
            <a:picLocks noChangeAspect="1"/>
          </p:cNvPicPr>
          <p:nvPr/>
        </p:nvPicPr>
        <p:blipFill>
          <a:blip r:embed="rId2"/>
          <a:stretch>
            <a:fillRect/>
          </a:stretch>
        </p:blipFill>
        <p:spPr>
          <a:xfrm>
            <a:off x="388334" y="2462510"/>
            <a:ext cx="3805956" cy="3077156"/>
          </a:xfrm>
          <a:prstGeom prst="rect">
            <a:avLst/>
          </a:prstGeom>
        </p:spPr>
      </p:pic>
      <p:pic>
        <p:nvPicPr>
          <p:cNvPr id="17" name="Picture 16"/>
          <p:cNvPicPr>
            <a:picLocks noChangeAspect="1"/>
          </p:cNvPicPr>
          <p:nvPr/>
        </p:nvPicPr>
        <p:blipFill>
          <a:blip r:embed="rId3"/>
          <a:stretch>
            <a:fillRect/>
          </a:stretch>
        </p:blipFill>
        <p:spPr>
          <a:xfrm>
            <a:off x="4642563" y="2462914"/>
            <a:ext cx="3951021" cy="3076752"/>
          </a:xfrm>
          <a:prstGeom prst="rect">
            <a:avLst/>
          </a:prstGeom>
        </p:spPr>
      </p:pic>
      <p:sp>
        <p:nvSpPr>
          <p:cNvPr id="2" name="Title 1"/>
          <p:cNvSpPr>
            <a:spLocks noGrp="1"/>
          </p:cNvSpPr>
          <p:nvPr>
            <p:ph type="title"/>
          </p:nvPr>
        </p:nvSpPr>
        <p:spPr/>
        <p:txBody>
          <a:bodyPr/>
          <a:lstStyle/>
          <a:p>
            <a:r>
              <a:rPr lang="en-US" dirty="0"/>
              <a:t>How do I specify a 1D point cloud?</a:t>
            </a:r>
          </a:p>
        </p:txBody>
      </p:sp>
    </p:spTree>
    <p:extLst>
      <p:ext uri="{BB962C8B-B14F-4D97-AF65-F5344CB8AC3E}">
        <p14:creationId xmlns:p14="http://schemas.microsoft.com/office/powerpoint/2010/main" val="2187372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2935" y="720501"/>
            <a:ext cx="4519628"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Assuming that the points are bi-normally distributed …</a:t>
            </a:r>
          </a:p>
        </p:txBody>
      </p:sp>
      <p:pic>
        <p:nvPicPr>
          <p:cNvPr id="5" name="Picture 4"/>
          <p:cNvPicPr>
            <a:picLocks noChangeAspect="1"/>
          </p:cNvPicPr>
          <p:nvPr/>
        </p:nvPicPr>
        <p:blipFill>
          <a:blip r:embed="rId2"/>
          <a:stretch>
            <a:fillRect/>
          </a:stretch>
        </p:blipFill>
        <p:spPr>
          <a:xfrm>
            <a:off x="328870" y="1466095"/>
            <a:ext cx="4218234" cy="4749419"/>
          </a:xfrm>
          <a:prstGeom prst="rect">
            <a:avLst/>
          </a:prstGeom>
        </p:spPr>
      </p:pic>
      <p:pic>
        <p:nvPicPr>
          <p:cNvPr id="6" name="Picture 5"/>
          <p:cNvPicPr>
            <a:picLocks noChangeAspect="1"/>
          </p:cNvPicPr>
          <p:nvPr/>
        </p:nvPicPr>
        <p:blipFill>
          <a:blip r:embed="rId3"/>
          <a:stretch>
            <a:fillRect/>
          </a:stretch>
        </p:blipFill>
        <p:spPr>
          <a:xfrm>
            <a:off x="4680271" y="1466095"/>
            <a:ext cx="4218234" cy="4749419"/>
          </a:xfrm>
          <a:prstGeom prst="rect">
            <a:avLst/>
          </a:prstGeom>
        </p:spPr>
      </p:pic>
      <p:sp>
        <p:nvSpPr>
          <p:cNvPr id="2" name="Title 1"/>
          <p:cNvSpPr>
            <a:spLocks noGrp="1"/>
          </p:cNvSpPr>
          <p:nvPr>
            <p:ph type="title"/>
          </p:nvPr>
        </p:nvSpPr>
        <p:spPr/>
        <p:txBody>
          <a:bodyPr/>
          <a:lstStyle/>
          <a:p>
            <a:r>
              <a:rPr lang="en-US" dirty="0"/>
              <a:t>How do I specify a 2D point cloud?</a:t>
            </a:r>
          </a:p>
        </p:txBody>
      </p:sp>
    </p:spTree>
    <p:extLst>
      <p:ext uri="{BB962C8B-B14F-4D97-AF65-F5344CB8AC3E}">
        <p14:creationId xmlns:p14="http://schemas.microsoft.com/office/powerpoint/2010/main" val="843897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680271" y="1466094"/>
            <a:ext cx="4218234" cy="4749419"/>
          </a:xfrm>
          <a:prstGeom prst="rect">
            <a:avLst/>
          </a:prstGeom>
        </p:spPr>
      </p:pic>
      <p:pic>
        <p:nvPicPr>
          <p:cNvPr id="7" name="Picture 6"/>
          <p:cNvPicPr>
            <a:picLocks noChangeAspect="1"/>
          </p:cNvPicPr>
          <p:nvPr/>
        </p:nvPicPr>
        <p:blipFill>
          <a:blip r:embed="rId3"/>
          <a:stretch>
            <a:fillRect/>
          </a:stretch>
        </p:blipFill>
        <p:spPr>
          <a:xfrm>
            <a:off x="328870" y="1466095"/>
            <a:ext cx="4218234" cy="4749419"/>
          </a:xfrm>
          <a:prstGeom prst="rect">
            <a:avLst/>
          </a:prstGeom>
        </p:spPr>
      </p:pic>
      <p:sp>
        <p:nvSpPr>
          <p:cNvPr id="13" name="TextBox 12"/>
          <p:cNvSpPr txBox="1"/>
          <p:nvPr/>
        </p:nvSpPr>
        <p:spPr>
          <a:xfrm>
            <a:off x="122935" y="720501"/>
            <a:ext cx="4519628"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The standard deviations alone are NOT sufficiently descriptive.</a:t>
            </a:r>
          </a:p>
        </p:txBody>
      </p:sp>
      <p:sp>
        <p:nvSpPr>
          <p:cNvPr id="2" name="Title 1"/>
          <p:cNvSpPr>
            <a:spLocks noGrp="1"/>
          </p:cNvSpPr>
          <p:nvPr>
            <p:ph type="title"/>
          </p:nvPr>
        </p:nvSpPr>
        <p:spPr/>
        <p:txBody>
          <a:bodyPr/>
          <a:lstStyle/>
          <a:p>
            <a:r>
              <a:rPr lang="en-US" dirty="0"/>
              <a:t>How do I specify a 2D point cloud?</a:t>
            </a:r>
          </a:p>
        </p:txBody>
      </p:sp>
    </p:spTree>
    <p:extLst>
      <p:ext uri="{BB962C8B-B14F-4D97-AF65-F5344CB8AC3E}">
        <p14:creationId xmlns:p14="http://schemas.microsoft.com/office/powerpoint/2010/main" val="1886863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a:picLocks noChangeAspect="1"/>
          </p:cNvPicPr>
          <p:nvPr/>
        </p:nvPicPr>
        <p:blipFill>
          <a:blip r:embed="rId3"/>
          <a:stretch>
            <a:fillRect/>
          </a:stretch>
        </p:blipFill>
        <p:spPr>
          <a:xfrm>
            <a:off x="3019486" y="1468873"/>
            <a:ext cx="5195484" cy="2159492"/>
          </a:xfrm>
          <a:prstGeom prst="rect">
            <a:avLst/>
          </a:prstGeom>
        </p:spPr>
      </p:pic>
      <p:sp>
        <p:nvSpPr>
          <p:cNvPr id="109" name="Rectangle 108"/>
          <p:cNvSpPr/>
          <p:nvPr/>
        </p:nvSpPr>
        <p:spPr>
          <a:xfrm>
            <a:off x="709715" y="1396287"/>
            <a:ext cx="1650837" cy="369332"/>
          </a:xfrm>
          <a:prstGeom prst="rect">
            <a:avLst/>
          </a:prstGeom>
          <a:ln>
            <a:solidFill>
              <a:schemeClr val="tx1"/>
            </a:solidFill>
          </a:ln>
        </p:spPr>
        <p:txBody>
          <a:bodyPr wrap="none">
            <a:spAutoFit/>
          </a:bodyPr>
          <a:lstStyle/>
          <a:p>
            <a:pPr algn="ctr"/>
            <a:r>
              <a:rPr lang="en-US" dirty="0">
                <a:solidFill>
                  <a:prstClr val="black"/>
                </a:solidFill>
              </a:rPr>
              <a:t>Feature Vectors</a:t>
            </a:r>
          </a:p>
        </p:txBody>
      </p:sp>
      <p:cxnSp>
        <p:nvCxnSpPr>
          <p:cNvPr id="111" name="Straight Arrow Connector 110"/>
          <p:cNvCxnSpPr>
            <a:stCxn id="109" idx="3"/>
          </p:cNvCxnSpPr>
          <p:nvPr/>
        </p:nvCxnSpPr>
        <p:spPr>
          <a:xfrm>
            <a:off x="2360552" y="1580953"/>
            <a:ext cx="5080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09" idx="3"/>
          </p:cNvCxnSpPr>
          <p:nvPr/>
        </p:nvCxnSpPr>
        <p:spPr>
          <a:xfrm>
            <a:off x="2360552" y="1580953"/>
            <a:ext cx="508012" cy="3721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9" idx="3"/>
          </p:cNvCxnSpPr>
          <p:nvPr/>
        </p:nvCxnSpPr>
        <p:spPr>
          <a:xfrm>
            <a:off x="2360552" y="1580953"/>
            <a:ext cx="508012" cy="7361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09" idx="3"/>
          </p:cNvCxnSpPr>
          <p:nvPr/>
        </p:nvCxnSpPr>
        <p:spPr>
          <a:xfrm>
            <a:off x="2360552" y="1580953"/>
            <a:ext cx="508012" cy="1095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9" idx="3"/>
          </p:cNvCxnSpPr>
          <p:nvPr/>
        </p:nvCxnSpPr>
        <p:spPr>
          <a:xfrm>
            <a:off x="2360552" y="1580953"/>
            <a:ext cx="508012" cy="1508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09" idx="3"/>
          </p:cNvCxnSpPr>
          <p:nvPr/>
        </p:nvCxnSpPr>
        <p:spPr>
          <a:xfrm>
            <a:off x="2360552" y="1580953"/>
            <a:ext cx="508012" cy="18708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5115114" y="571787"/>
            <a:ext cx="992066" cy="369332"/>
          </a:xfrm>
          <a:prstGeom prst="rect">
            <a:avLst/>
          </a:prstGeom>
          <a:ln>
            <a:solidFill>
              <a:schemeClr val="tx1"/>
            </a:solidFill>
          </a:ln>
        </p:spPr>
        <p:txBody>
          <a:bodyPr wrap="none">
            <a:spAutoFit/>
          </a:bodyPr>
          <a:lstStyle/>
          <a:p>
            <a:pPr algn="ctr"/>
            <a:r>
              <a:rPr lang="en-US" dirty="0">
                <a:solidFill>
                  <a:prstClr val="black"/>
                </a:solidFill>
              </a:rPr>
              <a:t>Features</a:t>
            </a:r>
          </a:p>
        </p:txBody>
      </p:sp>
      <p:cxnSp>
        <p:nvCxnSpPr>
          <p:cNvPr id="130" name="Straight Arrow Connector 129"/>
          <p:cNvCxnSpPr>
            <a:stCxn id="122" idx="2"/>
          </p:cNvCxnSpPr>
          <p:nvPr/>
        </p:nvCxnSpPr>
        <p:spPr>
          <a:xfrm flipH="1">
            <a:off x="3195961" y="941119"/>
            <a:ext cx="2415186"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22" idx="2"/>
          </p:cNvCxnSpPr>
          <p:nvPr/>
        </p:nvCxnSpPr>
        <p:spPr>
          <a:xfrm flipH="1">
            <a:off x="4107485" y="941119"/>
            <a:ext cx="1503662"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22" idx="2"/>
          </p:cNvCxnSpPr>
          <p:nvPr/>
        </p:nvCxnSpPr>
        <p:spPr>
          <a:xfrm flipH="1">
            <a:off x="4776186" y="941119"/>
            <a:ext cx="834961"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22" idx="2"/>
          </p:cNvCxnSpPr>
          <p:nvPr/>
        </p:nvCxnSpPr>
        <p:spPr>
          <a:xfrm>
            <a:off x="5611147" y="941119"/>
            <a:ext cx="0"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22" idx="2"/>
          </p:cNvCxnSpPr>
          <p:nvPr/>
        </p:nvCxnSpPr>
        <p:spPr>
          <a:xfrm>
            <a:off x="5611147" y="941119"/>
            <a:ext cx="567711"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22" idx="2"/>
          </p:cNvCxnSpPr>
          <p:nvPr/>
        </p:nvCxnSpPr>
        <p:spPr>
          <a:xfrm>
            <a:off x="5611147" y="941119"/>
            <a:ext cx="1330994"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2" idx="2"/>
          </p:cNvCxnSpPr>
          <p:nvPr/>
        </p:nvCxnSpPr>
        <p:spPr>
          <a:xfrm>
            <a:off x="5611147" y="941119"/>
            <a:ext cx="2059160"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3240349" y="3320249"/>
            <a:ext cx="213064" cy="3081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Rectangle 143"/>
          <p:cNvSpPr/>
          <p:nvPr/>
        </p:nvSpPr>
        <p:spPr>
          <a:xfrm>
            <a:off x="8019659" y="3320249"/>
            <a:ext cx="195311" cy="3081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5" name="Rectangle 144"/>
          <p:cNvSpPr/>
          <p:nvPr/>
        </p:nvSpPr>
        <p:spPr>
          <a:xfrm>
            <a:off x="3063790" y="3884992"/>
            <a:ext cx="566182" cy="369332"/>
          </a:xfrm>
          <a:prstGeom prst="rect">
            <a:avLst/>
          </a:prstGeom>
          <a:ln>
            <a:solidFill>
              <a:schemeClr val="tx1"/>
            </a:solidFill>
          </a:ln>
        </p:spPr>
        <p:txBody>
          <a:bodyPr wrap="none">
            <a:spAutoFit/>
          </a:bodyPr>
          <a:lstStyle/>
          <a:p>
            <a:pPr algn="ctr"/>
            <a:r>
              <a:rPr lang="en-US" dirty="0">
                <a:solidFill>
                  <a:prstClr val="black"/>
                </a:solidFill>
              </a:rPr>
              <a:t>N=6</a:t>
            </a:r>
          </a:p>
        </p:txBody>
      </p:sp>
      <p:sp>
        <p:nvSpPr>
          <p:cNvPr id="146" name="Rectangle 145"/>
          <p:cNvSpPr/>
          <p:nvPr/>
        </p:nvSpPr>
        <p:spPr>
          <a:xfrm>
            <a:off x="7847849" y="3884992"/>
            <a:ext cx="538930" cy="369332"/>
          </a:xfrm>
          <a:prstGeom prst="rect">
            <a:avLst/>
          </a:prstGeom>
          <a:ln>
            <a:solidFill>
              <a:schemeClr val="tx1"/>
            </a:solidFill>
          </a:ln>
        </p:spPr>
        <p:txBody>
          <a:bodyPr wrap="none">
            <a:spAutoFit/>
          </a:bodyPr>
          <a:lstStyle/>
          <a:p>
            <a:pPr algn="ctr"/>
            <a:r>
              <a:rPr lang="en-US" dirty="0">
                <a:solidFill>
                  <a:prstClr val="black"/>
                </a:solidFill>
              </a:rPr>
              <a:t>d=7</a:t>
            </a:r>
          </a:p>
        </p:txBody>
      </p:sp>
      <p:cxnSp>
        <p:nvCxnSpPr>
          <p:cNvPr id="148" name="Straight Arrow Connector 147"/>
          <p:cNvCxnSpPr>
            <a:stCxn id="145" idx="0"/>
          </p:cNvCxnSpPr>
          <p:nvPr/>
        </p:nvCxnSpPr>
        <p:spPr>
          <a:xfrm flipV="1">
            <a:off x="3346881" y="3628365"/>
            <a:ext cx="0" cy="256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46" idx="0"/>
            <a:endCxn id="144" idx="2"/>
          </p:cNvCxnSpPr>
          <p:nvPr/>
        </p:nvCxnSpPr>
        <p:spPr>
          <a:xfrm flipV="1">
            <a:off x="8117314" y="3628365"/>
            <a:ext cx="1" cy="256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519401" y="1419313"/>
            <a:ext cx="674036" cy="2235685"/>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Rectangle 152"/>
          <p:cNvSpPr/>
          <p:nvPr/>
        </p:nvSpPr>
        <p:spPr>
          <a:xfrm>
            <a:off x="6794549" y="1419312"/>
            <a:ext cx="674036" cy="2235685"/>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4" name="TextBox 153"/>
          <p:cNvSpPr txBox="1"/>
          <p:nvPr/>
        </p:nvSpPr>
        <p:spPr>
          <a:xfrm>
            <a:off x="100737" y="4726261"/>
            <a:ext cx="5634237" cy="1393339"/>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dirty="0">
                <a:solidFill>
                  <a:prstClr val="black"/>
                </a:solidFill>
              </a:rPr>
              <a:t>Are these two features related?</a:t>
            </a:r>
          </a:p>
          <a:p>
            <a:pPr algn="l"/>
            <a:r>
              <a:rPr lang="en-US" sz="1600" dirty="0">
                <a:solidFill>
                  <a:prstClr val="black"/>
                </a:solidFill>
              </a:rPr>
              <a:t>More specifically, are they linearly correlated?</a:t>
            </a:r>
          </a:p>
          <a:p>
            <a:pPr algn="l"/>
            <a:r>
              <a:rPr lang="en-US" sz="1600" dirty="0">
                <a:solidFill>
                  <a:prstClr val="black"/>
                </a:solidFill>
              </a:rPr>
              <a:t>Still more specifically, what is the amount of linear correlation between these two features?</a:t>
            </a:r>
          </a:p>
        </p:txBody>
      </p:sp>
      <p:cxnSp>
        <p:nvCxnSpPr>
          <p:cNvPr id="156" name="Elbow Connector 155"/>
          <p:cNvCxnSpPr>
            <a:stCxn id="154" idx="0"/>
            <a:endCxn id="152" idx="2"/>
          </p:cNvCxnSpPr>
          <p:nvPr/>
        </p:nvCxnSpPr>
        <p:spPr>
          <a:xfrm rot="5400000" flipH="1" flipV="1">
            <a:off x="3351506" y="3221349"/>
            <a:ext cx="1071263" cy="1938563"/>
          </a:xfrm>
          <a:prstGeom prst="bentConnector3">
            <a:avLst>
              <a:gd name="adj1" fmla="val 288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4" idx="0"/>
            <a:endCxn id="153" idx="2"/>
          </p:cNvCxnSpPr>
          <p:nvPr/>
        </p:nvCxnSpPr>
        <p:spPr>
          <a:xfrm rot="5400000" flipH="1" flipV="1">
            <a:off x="4489079" y="2083774"/>
            <a:ext cx="1071264" cy="4213711"/>
          </a:xfrm>
          <a:prstGeom prst="bentConnector3">
            <a:avLst>
              <a:gd name="adj1" fmla="val 2800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Covariance (</a:t>
            </a:r>
            <a:r>
              <a:rPr lang="en-US" dirty="0" err="1"/>
              <a:t>a.k.a</a:t>
            </a:r>
            <a:r>
              <a:rPr lang="en-US" dirty="0"/>
              <a:t> covariance matrix)</a:t>
            </a:r>
          </a:p>
        </p:txBody>
      </p:sp>
    </p:spTree>
    <p:extLst>
      <p:ext uri="{BB962C8B-B14F-4D97-AF65-F5344CB8AC3E}">
        <p14:creationId xmlns:p14="http://schemas.microsoft.com/office/powerpoint/2010/main" val="2943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par>
                                <p:cTn id="17" presetID="10" presetClass="entr" presetSubtype="0" fill="hold" nodeType="with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fade">
                                      <p:cBhvr>
                                        <p:cTn id="19" dur="500"/>
                                        <p:tgtEl>
                                          <p:spTgt spid="117"/>
                                        </p:tgtEl>
                                      </p:cBhvr>
                                    </p:animEffect>
                                  </p:childTnLst>
                                </p:cTn>
                              </p:par>
                              <p:par>
                                <p:cTn id="20" presetID="10" presetClass="entr" presetSubtype="0" fill="hold"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500"/>
                                        <p:tgtEl>
                                          <p:spTgt spid="1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2"/>
                                        </p:tgtEl>
                                        <p:attrNameLst>
                                          <p:attrName>style.visibility</p:attrName>
                                        </p:attrNameLst>
                                      </p:cBhvr>
                                      <p:to>
                                        <p:strVal val="visible"/>
                                      </p:to>
                                    </p:set>
                                    <p:animEffect transition="in" filter="fade">
                                      <p:cBhvr>
                                        <p:cTn id="30" dur="500"/>
                                        <p:tgtEl>
                                          <p:spTgt spid="122"/>
                                        </p:tgtEl>
                                      </p:cBhvr>
                                    </p:animEffect>
                                  </p:childTnLst>
                                </p:cTn>
                              </p:par>
                              <p:par>
                                <p:cTn id="31" presetID="10" presetClass="entr" presetSubtype="0" fill="hold" nodeType="with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fade">
                                      <p:cBhvr>
                                        <p:cTn id="33" dur="500"/>
                                        <p:tgtEl>
                                          <p:spTgt spid="130"/>
                                        </p:tgtEl>
                                      </p:cBhvr>
                                    </p:animEffect>
                                  </p:childTnLst>
                                </p:cTn>
                              </p:par>
                              <p:par>
                                <p:cTn id="34" presetID="10" presetClass="entr" presetSubtype="0" fill="hold" nodeType="withEffect">
                                  <p:stCondLst>
                                    <p:cond delay="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500"/>
                                        <p:tgtEl>
                                          <p:spTgt spid="132"/>
                                        </p:tgtEl>
                                      </p:cBhvr>
                                    </p:animEffect>
                                  </p:childTnLst>
                                </p:cTn>
                              </p:par>
                              <p:par>
                                <p:cTn id="37" presetID="10" presetClass="entr" presetSubtype="0" fill="hold" nodeType="withEffect">
                                  <p:stCondLst>
                                    <p:cond delay="0"/>
                                  </p:stCondLst>
                                  <p:childTnLst>
                                    <p:set>
                                      <p:cBhvr>
                                        <p:cTn id="38" dur="1" fill="hold">
                                          <p:stCondLst>
                                            <p:cond delay="0"/>
                                          </p:stCondLst>
                                        </p:cTn>
                                        <p:tgtEl>
                                          <p:spTgt spid="134"/>
                                        </p:tgtEl>
                                        <p:attrNameLst>
                                          <p:attrName>style.visibility</p:attrName>
                                        </p:attrNameLst>
                                      </p:cBhvr>
                                      <p:to>
                                        <p:strVal val="visible"/>
                                      </p:to>
                                    </p:set>
                                    <p:animEffect transition="in" filter="fade">
                                      <p:cBhvr>
                                        <p:cTn id="39" dur="500"/>
                                        <p:tgtEl>
                                          <p:spTgt spid="134"/>
                                        </p:tgtEl>
                                      </p:cBhvr>
                                    </p:animEffect>
                                  </p:childTnLst>
                                </p:cTn>
                              </p:par>
                              <p:par>
                                <p:cTn id="40" presetID="10" presetClass="entr" presetSubtype="0" fill="hold" nodeType="with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fade">
                                      <p:cBhvr>
                                        <p:cTn id="42" dur="500"/>
                                        <p:tgtEl>
                                          <p:spTgt spid="136"/>
                                        </p:tgtEl>
                                      </p:cBhvr>
                                    </p:animEffect>
                                  </p:childTnLst>
                                </p:cTn>
                              </p:par>
                              <p:par>
                                <p:cTn id="43" presetID="10" presetClass="entr" presetSubtype="0" fill="hold" nodeType="withEffect">
                                  <p:stCondLst>
                                    <p:cond delay="0"/>
                                  </p:stCondLst>
                                  <p:childTnLst>
                                    <p:set>
                                      <p:cBhvr>
                                        <p:cTn id="44" dur="1" fill="hold">
                                          <p:stCondLst>
                                            <p:cond delay="0"/>
                                          </p:stCondLst>
                                        </p:cTn>
                                        <p:tgtEl>
                                          <p:spTgt spid="138"/>
                                        </p:tgtEl>
                                        <p:attrNameLst>
                                          <p:attrName>style.visibility</p:attrName>
                                        </p:attrNameLst>
                                      </p:cBhvr>
                                      <p:to>
                                        <p:strVal val="visible"/>
                                      </p:to>
                                    </p:set>
                                    <p:animEffect transition="in" filter="fade">
                                      <p:cBhvr>
                                        <p:cTn id="45" dur="500"/>
                                        <p:tgtEl>
                                          <p:spTgt spid="138"/>
                                        </p:tgtEl>
                                      </p:cBhvr>
                                    </p:animEffect>
                                  </p:childTnLst>
                                </p:cTn>
                              </p:par>
                              <p:par>
                                <p:cTn id="46" presetID="10" presetClass="entr" presetSubtype="0" fill="hold" nodeType="withEffect">
                                  <p:stCondLst>
                                    <p:cond delay="0"/>
                                  </p:stCondLst>
                                  <p:childTnLst>
                                    <p:set>
                                      <p:cBhvr>
                                        <p:cTn id="47" dur="1" fill="hold">
                                          <p:stCondLst>
                                            <p:cond delay="0"/>
                                          </p:stCondLst>
                                        </p:cTn>
                                        <p:tgtEl>
                                          <p:spTgt spid="140"/>
                                        </p:tgtEl>
                                        <p:attrNameLst>
                                          <p:attrName>style.visibility</p:attrName>
                                        </p:attrNameLst>
                                      </p:cBhvr>
                                      <p:to>
                                        <p:strVal val="visible"/>
                                      </p:to>
                                    </p:set>
                                    <p:animEffect transition="in" filter="fade">
                                      <p:cBhvr>
                                        <p:cTn id="48" dur="500"/>
                                        <p:tgtEl>
                                          <p:spTgt spid="140"/>
                                        </p:tgtEl>
                                      </p:cBhvr>
                                    </p:animEffect>
                                  </p:childTnLst>
                                </p:cTn>
                              </p:par>
                              <p:par>
                                <p:cTn id="49" presetID="10" presetClass="entr" presetSubtype="0" fill="hold" nodeType="withEffect">
                                  <p:stCondLst>
                                    <p:cond delay="0"/>
                                  </p:stCondLst>
                                  <p:childTnLst>
                                    <p:set>
                                      <p:cBhvr>
                                        <p:cTn id="50" dur="1" fill="hold">
                                          <p:stCondLst>
                                            <p:cond delay="0"/>
                                          </p:stCondLst>
                                        </p:cTn>
                                        <p:tgtEl>
                                          <p:spTgt spid="142"/>
                                        </p:tgtEl>
                                        <p:attrNameLst>
                                          <p:attrName>style.visibility</p:attrName>
                                        </p:attrNameLst>
                                      </p:cBhvr>
                                      <p:to>
                                        <p:strVal val="visible"/>
                                      </p:to>
                                    </p:set>
                                    <p:animEffect transition="in" filter="fade">
                                      <p:cBhvr>
                                        <p:cTn id="51" dur="500"/>
                                        <p:tgtEl>
                                          <p:spTgt spid="14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500"/>
                                        <p:tgtEl>
                                          <p:spTgt spid="1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5"/>
                                        </p:tgtEl>
                                        <p:attrNameLst>
                                          <p:attrName>style.visibility</p:attrName>
                                        </p:attrNameLst>
                                      </p:cBhvr>
                                      <p:to>
                                        <p:strVal val="visible"/>
                                      </p:to>
                                    </p:set>
                                    <p:animEffect transition="in" filter="fade">
                                      <p:cBhvr>
                                        <p:cTn id="59" dur="500"/>
                                        <p:tgtEl>
                                          <p:spTgt spid="145"/>
                                        </p:tgtEl>
                                      </p:cBhvr>
                                    </p:animEffect>
                                  </p:childTnLst>
                                </p:cTn>
                              </p:par>
                              <p:par>
                                <p:cTn id="60" presetID="10" presetClass="entr" presetSubtype="0" fill="hold" nodeType="withEffect">
                                  <p:stCondLst>
                                    <p:cond delay="0"/>
                                  </p:stCondLst>
                                  <p:childTnLst>
                                    <p:set>
                                      <p:cBhvr>
                                        <p:cTn id="61" dur="1" fill="hold">
                                          <p:stCondLst>
                                            <p:cond delay="0"/>
                                          </p:stCondLst>
                                        </p:cTn>
                                        <p:tgtEl>
                                          <p:spTgt spid="148"/>
                                        </p:tgtEl>
                                        <p:attrNameLst>
                                          <p:attrName>style.visibility</p:attrName>
                                        </p:attrNameLst>
                                      </p:cBhvr>
                                      <p:to>
                                        <p:strVal val="visible"/>
                                      </p:to>
                                    </p:set>
                                    <p:animEffect transition="in" filter="fade">
                                      <p:cBhvr>
                                        <p:cTn id="62" dur="500"/>
                                        <p:tgtEl>
                                          <p:spTgt spid="14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4"/>
                                        </p:tgtEl>
                                        <p:attrNameLst>
                                          <p:attrName>style.visibility</p:attrName>
                                        </p:attrNameLst>
                                      </p:cBhvr>
                                      <p:to>
                                        <p:strVal val="visible"/>
                                      </p:to>
                                    </p:set>
                                    <p:animEffect transition="in" filter="fade">
                                      <p:cBhvr>
                                        <p:cTn id="67" dur="500"/>
                                        <p:tgtEl>
                                          <p:spTgt spid="14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6"/>
                                        </p:tgtEl>
                                        <p:attrNameLst>
                                          <p:attrName>style.visibility</p:attrName>
                                        </p:attrNameLst>
                                      </p:cBhvr>
                                      <p:to>
                                        <p:strVal val="visible"/>
                                      </p:to>
                                    </p:set>
                                    <p:animEffect transition="in" filter="fade">
                                      <p:cBhvr>
                                        <p:cTn id="70" dur="500"/>
                                        <p:tgtEl>
                                          <p:spTgt spid="146"/>
                                        </p:tgtEl>
                                      </p:cBhvr>
                                    </p:animEffect>
                                  </p:childTnLst>
                                </p:cTn>
                              </p:par>
                              <p:par>
                                <p:cTn id="71" presetID="10" presetClass="entr" presetSubtype="0" fill="hold" nodeType="withEffect">
                                  <p:stCondLst>
                                    <p:cond delay="0"/>
                                  </p:stCondLst>
                                  <p:childTnLst>
                                    <p:set>
                                      <p:cBhvr>
                                        <p:cTn id="72" dur="1" fill="hold">
                                          <p:stCondLst>
                                            <p:cond delay="0"/>
                                          </p:stCondLst>
                                        </p:cTn>
                                        <p:tgtEl>
                                          <p:spTgt spid="150"/>
                                        </p:tgtEl>
                                        <p:attrNameLst>
                                          <p:attrName>style.visibility</p:attrName>
                                        </p:attrNameLst>
                                      </p:cBhvr>
                                      <p:to>
                                        <p:strVal val="visible"/>
                                      </p:to>
                                    </p:set>
                                    <p:animEffect transition="in" filter="fade">
                                      <p:cBhvr>
                                        <p:cTn id="73" dur="500"/>
                                        <p:tgtEl>
                                          <p:spTgt spid="1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52"/>
                                        </p:tgtEl>
                                        <p:attrNameLst>
                                          <p:attrName>style.visibility</p:attrName>
                                        </p:attrNameLst>
                                      </p:cBhvr>
                                      <p:to>
                                        <p:strVal val="visible"/>
                                      </p:to>
                                    </p:set>
                                    <p:animEffect transition="in" filter="fade">
                                      <p:cBhvr>
                                        <p:cTn id="78" dur="500"/>
                                        <p:tgtEl>
                                          <p:spTgt spid="15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fade">
                                      <p:cBhvr>
                                        <p:cTn id="81" dur="500"/>
                                        <p:tgtEl>
                                          <p:spTgt spid="15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6"/>
                                        </p:tgtEl>
                                        <p:attrNameLst>
                                          <p:attrName>style.visibility</p:attrName>
                                        </p:attrNameLst>
                                      </p:cBhvr>
                                      <p:to>
                                        <p:strVal val="visible"/>
                                      </p:to>
                                    </p:set>
                                    <p:animEffect transition="in" filter="fade">
                                      <p:cBhvr>
                                        <p:cTn id="86" dur="500"/>
                                        <p:tgtEl>
                                          <p:spTgt spid="156"/>
                                        </p:tgtEl>
                                      </p:cBhvr>
                                    </p:animEffect>
                                  </p:childTnLst>
                                </p:cTn>
                              </p:par>
                              <p:par>
                                <p:cTn id="87" presetID="10" presetClass="entr" presetSubtype="0" fill="hold" nodeType="withEffect">
                                  <p:stCondLst>
                                    <p:cond delay="0"/>
                                  </p:stCondLst>
                                  <p:childTnLst>
                                    <p:set>
                                      <p:cBhvr>
                                        <p:cTn id="88" dur="1" fill="hold">
                                          <p:stCondLst>
                                            <p:cond delay="0"/>
                                          </p:stCondLst>
                                        </p:cTn>
                                        <p:tgtEl>
                                          <p:spTgt spid="158"/>
                                        </p:tgtEl>
                                        <p:attrNameLst>
                                          <p:attrName>style.visibility</p:attrName>
                                        </p:attrNameLst>
                                      </p:cBhvr>
                                      <p:to>
                                        <p:strVal val="visible"/>
                                      </p:to>
                                    </p:set>
                                    <p:animEffect transition="in" filter="fade">
                                      <p:cBhvr>
                                        <p:cTn id="89" dur="500"/>
                                        <p:tgtEl>
                                          <p:spTgt spid="15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fade">
                                      <p:cBhvr>
                                        <p:cTn id="92"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2" grpId="0" animBg="1"/>
      <p:bldP spid="143" grpId="0" animBg="1"/>
      <p:bldP spid="144" grpId="0" animBg="1"/>
      <p:bldP spid="145" grpId="0" animBg="1"/>
      <p:bldP spid="146" grpId="0" animBg="1"/>
      <p:bldP spid="152" grpId="0" animBg="1"/>
      <p:bldP spid="153" grpId="0" animBg="1"/>
      <p:bldP spid="15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19486" y="1006959"/>
            <a:ext cx="5195484" cy="2616796"/>
          </a:xfrm>
          <a:prstGeom prst="rect">
            <a:avLst/>
          </a:prstGeom>
        </p:spPr>
      </p:pic>
      <p:sp>
        <p:nvSpPr>
          <p:cNvPr id="152" name="Rectangle 151"/>
          <p:cNvSpPr/>
          <p:nvPr/>
        </p:nvSpPr>
        <p:spPr>
          <a:xfrm>
            <a:off x="4519401" y="957399"/>
            <a:ext cx="674036" cy="2235685"/>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Rectangle 152"/>
          <p:cNvSpPr/>
          <p:nvPr/>
        </p:nvSpPr>
        <p:spPr>
          <a:xfrm>
            <a:off x="6794549" y="957398"/>
            <a:ext cx="674036" cy="2235685"/>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972084" y="3254423"/>
            <a:ext cx="1392432" cy="369332"/>
          </a:xfrm>
          <a:prstGeom prst="rect">
            <a:avLst/>
          </a:prstGeom>
          <a:ln>
            <a:solidFill>
              <a:schemeClr val="tx1"/>
            </a:solidFill>
          </a:ln>
        </p:spPr>
        <p:txBody>
          <a:bodyPr wrap="none">
            <a:spAutoFit/>
          </a:bodyPr>
          <a:lstStyle/>
          <a:p>
            <a:pPr algn="ctr"/>
            <a:r>
              <a:rPr lang="en-US" dirty="0">
                <a:solidFill>
                  <a:prstClr val="black"/>
                </a:solidFill>
              </a:rPr>
              <a:t>Mean Vector</a:t>
            </a:r>
          </a:p>
        </p:txBody>
      </p:sp>
      <p:cxnSp>
        <p:nvCxnSpPr>
          <p:cNvPr id="34" name="Straight Arrow Connector 33"/>
          <p:cNvCxnSpPr>
            <a:stCxn id="33" idx="3"/>
          </p:cNvCxnSpPr>
          <p:nvPr/>
        </p:nvCxnSpPr>
        <p:spPr>
          <a:xfrm>
            <a:off x="2364516" y="3439089"/>
            <a:ext cx="637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5728135" y="4194678"/>
                <a:ext cx="2486835" cy="778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solidFill>
                                <a:prstClr val="black"/>
                              </a:solidFill>
                              <a:latin typeface="Cambria Math" panose="02040503050406030204" pitchFamily="18" charset="0"/>
                            </a:rPr>
                          </m:ctrlPr>
                        </m:naryPr>
                        <m:sub>
                          <m:r>
                            <m:rPr>
                              <m:brk m:alnAt="23"/>
                            </m:rPr>
                            <a:rPr lang="en-US" i="1" smtClean="0">
                              <a:solidFill>
                                <a:prstClr val="black"/>
                              </a:solidFill>
                              <a:latin typeface="Cambria Math" panose="02040503050406030204" pitchFamily="18" charset="0"/>
                            </a:rPr>
                            <m:t>𝑘</m:t>
                          </m:r>
                          <m:r>
                            <a:rPr lang="en-US" i="1" smtClean="0">
                              <a:solidFill>
                                <a:prstClr val="black"/>
                              </a:solidFill>
                              <a:latin typeface="Cambria Math" panose="02040503050406030204" pitchFamily="18" charset="0"/>
                            </a:rPr>
                            <m:t>=1</m:t>
                          </m:r>
                        </m:sub>
                        <m:sup>
                          <m:r>
                            <a:rPr lang="en-US" i="1" smtClean="0">
                              <a:solidFill>
                                <a:prstClr val="black"/>
                              </a:solidFill>
                              <a:latin typeface="Cambria Math" panose="02040503050406030204" pitchFamily="18" charset="0"/>
                            </a:rPr>
                            <m:t>6</m:t>
                          </m:r>
                        </m:sup>
                        <m:e>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i="1">
                                      <a:solidFill>
                                        <a:prstClr val="black"/>
                                      </a:solidFill>
                                      <a:latin typeface="Cambria Math" panose="02040503050406030204" pitchFamily="18" charset="0"/>
                                    </a:rPr>
                                    <m:t>3</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i="1">
                                      <a:solidFill>
                                        <a:prstClr val="black"/>
                                      </a:solidFill>
                                      <a:latin typeface="Cambria Math" panose="02040503050406030204" pitchFamily="18" charset="0"/>
                                    </a:rPr>
                                    <m:t>3</m:t>
                                  </m:r>
                                </m:sub>
                              </m:sSub>
                            </m:e>
                          </m:d>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i="1">
                                      <a:solidFill>
                                        <a:prstClr val="black"/>
                                      </a:solidFill>
                                      <a:latin typeface="Cambria Math" panose="02040503050406030204" pitchFamily="18" charset="0"/>
                                    </a:rPr>
                                    <m:t>6</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i="1">
                                      <a:solidFill>
                                        <a:prstClr val="black"/>
                                      </a:solidFill>
                                      <a:latin typeface="Cambria Math" panose="02040503050406030204" pitchFamily="18" charset="0"/>
                                    </a:rPr>
                                    <m:t>6</m:t>
                                  </m:r>
                                </m:sub>
                              </m:sSub>
                            </m:e>
                          </m:d>
                          <m:r>
                            <m:rPr>
                              <m:nor/>
                            </m:rPr>
                            <a:rPr lang="en-US" dirty="0">
                              <a:solidFill>
                                <a:prstClr val="black"/>
                              </a:solidFill>
                            </a:rPr>
                            <m:t> </m:t>
                          </m:r>
                        </m:e>
                      </m:nary>
                    </m:oMath>
                  </m:oMathPara>
                </a14:m>
                <a:endParaRPr lang="en-US"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728135" y="4194678"/>
                <a:ext cx="2486835" cy="77873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543799" y="5189563"/>
                <a:ext cx="3654782"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𝑐</m:t>
                          </m:r>
                        </m:e>
                        <m:sub>
                          <m:r>
                            <a:rPr lang="en-US" i="1" smtClean="0">
                              <a:solidFill>
                                <a:prstClr val="black"/>
                              </a:solidFill>
                              <a:latin typeface="Cambria Math" panose="02040503050406030204" pitchFamily="18" charset="0"/>
                            </a:rPr>
                            <m:t>𝑖𝑗</m:t>
                          </m:r>
                        </m:sub>
                      </m:sSub>
                      <m:r>
                        <a:rPr lang="en-US"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i="1" smtClean="0">
                              <a:solidFill>
                                <a:prstClr val="black"/>
                              </a:solidFill>
                              <a:latin typeface="Cambria Math" panose="02040503050406030204" pitchFamily="18" charset="0"/>
                            </a:rPr>
                            <m:t>𝑁</m:t>
                          </m:r>
                          <m:r>
                            <a:rPr lang="en-US" i="1" smtClean="0">
                              <a:solidFill>
                                <a:prstClr val="black"/>
                              </a:solidFill>
                              <a:latin typeface="Cambria Math" panose="02040503050406030204" pitchFamily="18" charset="0"/>
                            </a:rPr>
                            <m:t>−1</m:t>
                          </m:r>
                        </m:den>
                      </m:f>
                      <m:nary>
                        <m:naryPr>
                          <m:chr m:val="∑"/>
                          <m:ctrlPr>
                            <a:rPr lang="en-US" i="1" smtClean="0">
                              <a:solidFill>
                                <a:prstClr val="black"/>
                              </a:solidFill>
                              <a:latin typeface="Cambria Math" panose="02040503050406030204" pitchFamily="18" charset="0"/>
                            </a:rPr>
                          </m:ctrlPr>
                        </m:naryPr>
                        <m:sub>
                          <m:r>
                            <m:rPr>
                              <m:brk m:alnAt="23"/>
                            </m:rPr>
                            <a:rPr lang="en-US" i="1" smtClean="0">
                              <a:solidFill>
                                <a:prstClr val="black"/>
                              </a:solidFill>
                              <a:latin typeface="Cambria Math" panose="02040503050406030204" pitchFamily="18" charset="0"/>
                            </a:rPr>
                            <m:t>𝑘</m:t>
                          </m:r>
                          <m:r>
                            <a:rPr lang="en-US" i="1" smtClean="0">
                              <a:solidFill>
                                <a:prstClr val="black"/>
                              </a:solidFill>
                              <a:latin typeface="Cambria Math" panose="02040503050406030204" pitchFamily="18" charset="0"/>
                            </a:rPr>
                            <m:t>=1</m:t>
                          </m:r>
                        </m:sub>
                        <m:sup>
                          <m:r>
                            <a:rPr lang="en-US" i="1" smtClean="0">
                              <a:solidFill>
                                <a:prstClr val="black"/>
                              </a:solidFill>
                              <a:latin typeface="Cambria Math" panose="02040503050406030204" pitchFamily="18" charset="0"/>
                            </a:rPr>
                            <m:t>𝑁</m:t>
                          </m:r>
                        </m:sup>
                        <m:e>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i="1" smtClean="0">
                                      <a:solidFill>
                                        <a:prstClr val="black"/>
                                      </a:solidFill>
                                      <a:latin typeface="Cambria Math" panose="02040503050406030204" pitchFamily="18" charset="0"/>
                                    </a:rPr>
                                    <m:t>𝑖</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i="1" smtClean="0">
                                      <a:solidFill>
                                        <a:prstClr val="black"/>
                                      </a:solidFill>
                                      <a:latin typeface="Cambria Math" panose="02040503050406030204" pitchFamily="18" charset="0"/>
                                    </a:rPr>
                                    <m:t>𝑖</m:t>
                                  </m:r>
                                </m:sub>
                              </m:sSub>
                            </m:e>
                          </m:d>
                          <m:r>
                            <a:rPr lang="en-US" i="1" smtClean="0">
                              <a:solidFill>
                                <a:prstClr val="black"/>
                              </a:solidFill>
                              <a:latin typeface="Cambria Math" panose="02040503050406030204" pitchFamily="18" charset="0"/>
                            </a:rPr>
                            <m:t> </m:t>
                          </m:r>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𝑘</m:t>
                                  </m:r>
                                  <m:r>
                                    <a:rPr lang="en-US" i="1" smtClean="0">
                                      <a:solidFill>
                                        <a:prstClr val="black"/>
                                      </a:solidFill>
                                      <a:latin typeface="Cambria Math" panose="02040503050406030204" pitchFamily="18" charset="0"/>
                                    </a:rPr>
                                    <m:t>𝑗</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𝑥</m:t>
                                      </m:r>
                                    </m:e>
                                  </m:acc>
                                </m:e>
                                <m:sub>
                                  <m:r>
                                    <a:rPr lang="en-US" i="1" smtClean="0">
                                      <a:solidFill>
                                        <a:prstClr val="black"/>
                                      </a:solidFill>
                                      <a:latin typeface="Cambria Math" panose="02040503050406030204" pitchFamily="18" charset="0"/>
                                    </a:rPr>
                                    <m:t>𝑗</m:t>
                                  </m:r>
                                </m:sub>
                              </m:sSub>
                            </m:e>
                          </m:d>
                          <m:r>
                            <m:rPr>
                              <m:nor/>
                            </m:rPr>
                            <a:rPr lang="en-US" dirty="0">
                              <a:solidFill>
                                <a:prstClr val="black"/>
                              </a:solidFill>
                            </a:rPr>
                            <m:t> </m:t>
                          </m:r>
                        </m:e>
                      </m:nary>
                    </m:oMath>
                  </m:oMathPara>
                </a14:m>
                <a:endParaRPr lang="en-US" dirty="0">
                  <a:solidFill>
                    <a:prstClr val="black"/>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543799" y="5189563"/>
                <a:ext cx="3654782" cy="778868"/>
              </a:xfrm>
              <a:prstGeom prst="rect">
                <a:avLst/>
              </a:prstGeom>
              <a:blipFill rotWithShape="0">
                <a:blip r:embed="rId4"/>
                <a:stretch>
                  <a:fillRect/>
                </a:stretch>
              </a:blipFill>
            </p:spPr>
            <p:txBody>
              <a:bodyPr/>
              <a:lstStyle/>
              <a:p>
                <a:r>
                  <a:rPr lang="en-US">
                    <a:noFill/>
                  </a:rPr>
                  <a:t> </a:t>
                </a:r>
              </a:p>
            </p:txBody>
          </p:sp>
        </mc:Fallback>
      </mc:AlternateContent>
      <p:sp>
        <p:nvSpPr>
          <p:cNvPr id="38" name="TextBox 37"/>
          <p:cNvSpPr txBox="1"/>
          <p:nvPr/>
        </p:nvSpPr>
        <p:spPr>
          <a:xfrm>
            <a:off x="495836" y="4260882"/>
            <a:ext cx="3427857"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Gives some sense of “Amount of linear correlation”</a:t>
            </a:r>
          </a:p>
        </p:txBody>
      </p:sp>
      <p:sp>
        <p:nvSpPr>
          <p:cNvPr id="39" name="TextBox 38"/>
          <p:cNvSpPr txBox="1"/>
          <p:nvPr/>
        </p:nvSpPr>
        <p:spPr>
          <a:xfrm>
            <a:off x="495836" y="5255832"/>
            <a:ext cx="3427857" cy="646331"/>
          </a:xfrm>
          <a:prstGeom prst="rect">
            <a:avLst/>
          </a:prstGeom>
          <a:solidFill>
            <a:srgbClr val="FFFF00"/>
          </a:solidFill>
          <a:ln w="38100">
            <a:solidFill>
              <a:srgbClr val="FF0000"/>
            </a:solidFill>
          </a:ln>
        </p:spPr>
        <p:txBody>
          <a:bodyPr wrap="square" rtlCol="0">
            <a:spAutoFit/>
          </a:bodyPr>
          <a:lstStyle/>
          <a:p>
            <a:r>
              <a:rPr lang="en-US" dirty="0">
                <a:solidFill>
                  <a:srgbClr val="FF0000"/>
                </a:solidFill>
              </a:rPr>
              <a:t>Definition of </a:t>
            </a:r>
            <a:r>
              <a:rPr lang="en-US" i="1" dirty="0" err="1">
                <a:solidFill>
                  <a:srgbClr val="FF0000"/>
                </a:solidFill>
                <a:latin typeface="Times New Roman" panose="02020603050405020304" pitchFamily="18" charset="0"/>
                <a:cs typeface="Times New Roman" panose="02020603050405020304" pitchFamily="18" charset="0"/>
              </a:rPr>
              <a:t>ij</a:t>
            </a:r>
            <a:r>
              <a:rPr lang="en-US" dirty="0">
                <a:solidFill>
                  <a:srgbClr val="FF0000"/>
                </a:solidFill>
              </a:rPr>
              <a:t>-term in covariance matrix</a:t>
            </a:r>
          </a:p>
        </p:txBody>
      </p:sp>
      <p:sp>
        <p:nvSpPr>
          <p:cNvPr id="2" name="Title 1"/>
          <p:cNvSpPr>
            <a:spLocks noGrp="1"/>
          </p:cNvSpPr>
          <p:nvPr>
            <p:ph type="title"/>
          </p:nvPr>
        </p:nvSpPr>
        <p:spPr/>
        <p:txBody>
          <a:bodyPr/>
          <a:lstStyle/>
          <a:p>
            <a:r>
              <a:rPr lang="en-US" dirty="0"/>
              <a:t>Covariance (</a:t>
            </a:r>
            <a:r>
              <a:rPr lang="en-US" dirty="0" err="1"/>
              <a:t>a.k.a</a:t>
            </a:r>
            <a:r>
              <a:rPr lang="en-US" dirty="0"/>
              <a:t> covariance matrix)</a:t>
            </a:r>
          </a:p>
        </p:txBody>
      </p:sp>
    </p:spTree>
    <p:extLst>
      <p:ext uri="{BB962C8B-B14F-4D97-AF65-F5344CB8AC3E}">
        <p14:creationId xmlns:p14="http://schemas.microsoft.com/office/powerpoint/2010/main" val="412095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Effect transition="in" filter="fade">
                                      <p:cBhvr>
                                        <p:cTn id="21" dur="500"/>
                                        <p:tgtEl>
                                          <p:spTgt spid="1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3"/>
                                        </p:tgtEl>
                                        <p:attrNameLst>
                                          <p:attrName>style.visibility</p:attrName>
                                        </p:attrNameLst>
                                      </p:cBhvr>
                                      <p:to>
                                        <p:strVal val="visible"/>
                                      </p:to>
                                    </p:set>
                                    <p:animEffect transition="in" filter="fade">
                                      <p:cBhvr>
                                        <p:cTn id="24" dur="500"/>
                                        <p:tgtEl>
                                          <p:spTgt spid="1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33" grpId="0" animBg="1"/>
      <p:bldP spid="6" grpId="0"/>
      <p:bldP spid="36" grpId="0"/>
      <p:bldP spid="38"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211188" y="3433014"/>
            <a:ext cx="1428300" cy="4359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2894121" y="3437130"/>
            <a:ext cx="1428300" cy="4359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683581" y="1823440"/>
            <a:ext cx="3639844" cy="8719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5211188" y="1823439"/>
            <a:ext cx="3486130" cy="8719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mc:AlternateContent xmlns:mc="http://schemas.openxmlformats.org/markup-compatibility/2006" xmlns:a14="http://schemas.microsoft.com/office/drawing/2010/main">
        <mc:Choice Requires="a14">
          <p:sp>
            <p:nvSpPr>
              <p:cNvPr id="7" name="TextBox 6"/>
              <p:cNvSpPr txBox="1"/>
              <p:nvPr/>
            </p:nvSpPr>
            <p:spPr>
              <a:xfrm>
                <a:off x="838295" y="577909"/>
                <a:ext cx="7467408" cy="4401205"/>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r>
                  <a:rPr lang="en-US" sz="2000" dirty="0">
                    <a:solidFill>
                      <a:prstClr val="black"/>
                    </a:solidFill>
                  </a:rPr>
                  <a:t>In order to classify using </a:t>
                </a:r>
                <a:r>
                  <a:rPr lang="en-US" sz="2000" i="1" dirty="0">
                    <a:solidFill>
                      <a:prstClr val="black"/>
                    </a:solidFill>
                    <a:latin typeface="Times New Roman" panose="02020603050405020304" pitchFamily="18" charset="0"/>
                    <a:cs typeface="Times New Roman" panose="02020603050405020304" pitchFamily="18" charset="0"/>
                  </a:rPr>
                  <a:t>d</a:t>
                </a:r>
                <a:r>
                  <a:rPr lang="en-US" sz="2000" dirty="0">
                    <a:solidFill>
                      <a:prstClr val="black"/>
                    </a:solidFill>
                  </a:rPr>
                  <a:t> features (height, </a:t>
                </a:r>
                <a:r>
                  <a:rPr lang="en-US" sz="2000" dirty="0" err="1">
                    <a:solidFill>
                      <a:prstClr val="black"/>
                    </a:solidFill>
                  </a:rPr>
                  <a:t>handspan</a:t>
                </a:r>
                <a:r>
                  <a:rPr lang="en-US" sz="2000" dirty="0">
                    <a:solidFill>
                      <a:prstClr val="black"/>
                    </a:solidFill>
                  </a:rPr>
                  <a:t>, voice frequency, … ) we need to use the following formula which contains a generalization of the normal PDFs</a:t>
                </a: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endParaRPr lang="en-US" sz="2000" dirty="0">
                  <a:solidFill>
                    <a:prstClr val="black"/>
                  </a:solidFill>
                </a:endParaRPr>
              </a:p>
              <a:p>
                <a:r>
                  <a:rPr lang="en-US" sz="2000" dirty="0">
                    <a:solidFill>
                      <a:prstClr val="black"/>
                    </a:solidFill>
                  </a:rPr>
                  <a:t>Try approximating (using a common covariance matrix </a:t>
                </a:r>
                <a14:m>
                  <m:oMath xmlns:m="http://schemas.openxmlformats.org/officeDocument/2006/math">
                    <m:r>
                      <m:rPr>
                        <m:sty m:val="p"/>
                      </m:rPr>
                      <a:rPr lang="el-GR" sz="2000" i="1" smtClean="0">
                        <a:solidFill>
                          <a:prstClr val="black"/>
                        </a:solidFill>
                        <a:latin typeface="Cambria Math" panose="02040503050406030204" pitchFamily="18" charset="0"/>
                        <a:ea typeface="Cambria Math" panose="02040503050406030204" pitchFamily="18" charset="0"/>
                      </a:rPr>
                      <m:t>Σ</m:t>
                    </m:r>
                  </m:oMath>
                </a14:m>
                <a:r>
                  <a:rPr lang="en-US" sz="2000" dirty="0">
                    <a:solidFill>
                      <a:prstClr val="black"/>
                    </a:solidFill>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4401205"/>
              </a:xfrm>
              <a:prstGeom prst="rect">
                <a:avLst/>
              </a:prstGeom>
              <a:blipFill rotWithShape="0">
                <a:blip r:embed="rId2"/>
                <a:stretch>
                  <a:fillRect l="-735" t="-970" b="-1524"/>
                </a:stretch>
              </a:blipFill>
            </p:spPr>
            <p:txBody>
              <a:bodyPr/>
              <a:lstStyle/>
              <a:p>
                <a:r>
                  <a:rPr lang="en-US">
                    <a:noFill/>
                  </a:rPr>
                  <a:t> </a:t>
                </a:r>
              </a:p>
            </p:txBody>
          </p:sp>
        </mc:Fallback>
      </mc:AlternateContent>
      <p:grpSp>
        <p:nvGrpSpPr>
          <p:cNvPr id="16" name="Group 15"/>
          <p:cNvGrpSpPr/>
          <p:nvPr/>
        </p:nvGrpSpPr>
        <p:grpSpPr>
          <a:xfrm>
            <a:off x="227753" y="1759774"/>
            <a:ext cx="8546397" cy="935567"/>
            <a:chOff x="-2003970" y="4091593"/>
            <a:chExt cx="8546397" cy="935567"/>
          </a:xfrm>
        </p:grpSpPr>
        <mc:AlternateContent xmlns:mc="http://schemas.openxmlformats.org/markup-compatibility/2006" xmlns:a14="http://schemas.microsoft.com/office/drawing/2010/main">
          <mc:Choice Requires="a14">
            <p:sp>
              <p:nvSpPr>
                <p:cNvPr id="17" name="Rectangle 16"/>
                <p:cNvSpPr/>
                <p:nvPr/>
              </p:nvSpPr>
              <p:spPr>
                <a:xfrm>
                  <a:off x="-2003970" y="4168108"/>
                  <a:ext cx="4205446" cy="8304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a:solidFill>
                                  <a:prstClr val="black"/>
                                </a:solidFill>
                                <a:latin typeface="Cambria Math" panose="02040503050406030204" pitchFamily="18" charset="0"/>
                              </a:rPr>
                              <m:t>𝑀</m:t>
                            </m:r>
                          </m:sub>
                        </m:sSub>
                        <m:d>
                          <m:dPr>
                            <m:ctrlPr>
                              <a:rPr lang="en-US" i="1" smtClean="0">
                                <a:solidFill>
                                  <a:prstClr val="black"/>
                                </a:solidFill>
                                <a:latin typeface="Cambria Math" panose="02040503050406030204" pitchFamily="18" charset="0"/>
                              </a:rPr>
                            </m:ctrlPr>
                          </m:dPr>
                          <m:e>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sSup>
                                  <m:sSupPr>
                                    <m:ctrlPr>
                                      <a:rPr lang="en-US" i="1" smtClean="0">
                                        <a:solidFill>
                                          <a:prstClr val="black"/>
                                        </a:solidFill>
                                        <a:latin typeface="Cambria Math" panose="02040503050406030204" pitchFamily="18" charset="0"/>
                                      </a:rPr>
                                    </m:ctrlPr>
                                  </m:sSupPr>
                                  <m:e>
                                    <m:d>
                                      <m:dPr>
                                        <m:ctrlPr>
                                          <a:rPr lang="en-US" i="1" smtClean="0">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e>
                                    </m:d>
                                  </m:e>
                                  <m:sup>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𝑑</m:t>
                                        </m:r>
                                      </m:num>
                                      <m:den>
                                        <m:r>
                                          <a:rPr lang="en-US" i="1" smtClean="0">
                                            <a:solidFill>
                                              <a:prstClr val="black"/>
                                            </a:solidFill>
                                            <a:latin typeface="Cambria Math" panose="02040503050406030204" pitchFamily="18" charset="0"/>
                                          </a:rPr>
                                          <m:t>2</m:t>
                                        </m:r>
                                      </m:den>
                                    </m:f>
                                  </m:sup>
                                </m:sSup>
                                <m:sSup>
                                  <m:sSupPr>
                                    <m:ctrlPr>
                                      <a:rPr lang="en-US" i="1" smtClean="0">
                                        <a:solidFill>
                                          <a:prstClr val="black"/>
                                        </a:solidFill>
                                        <a:latin typeface="Cambria Math" panose="02040503050406030204" pitchFamily="18" charset="0"/>
                                        <a:ea typeface="Cambria Math" panose="02040503050406030204" pitchFamily="18" charset="0"/>
                                      </a:rPr>
                                    </m:ctrlPr>
                                  </m:sSupPr>
                                  <m:e>
                                    <m:d>
                                      <m:dPr>
                                        <m:begChr m:val="|"/>
                                        <m:endChr m:val="|"/>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𝑀</m:t>
                                            </m:r>
                                          </m:sub>
                                        </m:sSub>
                                      </m:e>
                                    </m:d>
                                  </m:e>
                                  <m:sup>
                                    <m:f>
                                      <m:fPr>
                                        <m:ctrlPr>
                                          <a:rPr lang="en-US" i="1" smtClean="0">
                                            <a:solidFill>
                                              <a:prstClr val="black"/>
                                            </a:solidFill>
                                            <a:latin typeface="Cambria Math" panose="02040503050406030204" pitchFamily="18" charset="0"/>
                                            <a:ea typeface="Cambria Math" panose="02040503050406030204" pitchFamily="18" charset="0"/>
                                          </a:rPr>
                                        </m:ctrlPr>
                                      </m:fPr>
                                      <m:num>
                                        <m:r>
                                          <a:rPr lang="en-US" i="1" smtClean="0">
                                            <a:solidFill>
                                              <a:prstClr val="black"/>
                                            </a:solidFill>
                                            <a:latin typeface="Cambria Math" panose="02040503050406030204" pitchFamily="18" charset="0"/>
                                            <a:ea typeface="Cambria Math" panose="02040503050406030204" pitchFamily="18" charset="0"/>
                                          </a:rPr>
                                          <m:t>1</m:t>
                                        </m:r>
                                      </m:num>
                                      <m:den>
                                        <m:r>
                                          <a:rPr lang="en-US" i="1" smtClean="0">
                                            <a:solidFill>
                                              <a:prstClr val="black"/>
                                            </a:solidFill>
                                            <a:latin typeface="Cambria Math" panose="02040503050406030204" pitchFamily="18" charset="0"/>
                                            <a:ea typeface="Cambria Math" panose="02040503050406030204" pitchFamily="18" charset="0"/>
                                          </a:rPr>
                                          <m:t>2</m:t>
                                        </m:r>
                                      </m:den>
                                    </m:f>
                                  </m:sup>
                                </m:sSup>
                              </m:den>
                            </m:f>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𝑒</m:t>
                                </m:r>
                              </m:e>
                              <m:sup>
                                <m:r>
                                  <a:rPr lang="en-US" i="1" smtClean="0">
                                    <a:solidFill>
                                      <a:prstClr val="black"/>
                                    </a:solidFill>
                                    <a:latin typeface="Cambria Math" panose="02040503050406030204" pitchFamily="18" charset="0"/>
                                  </a:rPr>
                                  <m:t>−</m:t>
                                </m:r>
                                <m:f>
                                  <m:fPr>
                                    <m:ctrlPr>
                                      <a:rPr lang="en-US" i="1" smtClean="0">
                                        <a:solidFill>
                                          <a:prstClr val="black"/>
                                        </a:solidFill>
                                        <a:latin typeface="Cambria Math" panose="02040503050406030204" pitchFamily="18" charset="0"/>
                                      </a:rPr>
                                    </m:ctrlPr>
                                  </m:fPr>
                                  <m:num>
                                    <m:r>
                                      <a:rPr lang="en-US" i="1" smtClean="0">
                                        <a:solidFill>
                                          <a:prstClr val="black"/>
                                        </a:solidFill>
                                        <a:latin typeface="Cambria Math" panose="02040503050406030204" pitchFamily="18" charset="0"/>
                                      </a:rPr>
                                      <m:t>1</m:t>
                                    </m:r>
                                  </m:num>
                                  <m:den>
                                    <m:r>
                                      <a:rPr lang="en-US" i="1" smtClean="0">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r>
                                  <a:rPr lang="en-US" i="1" smtClean="0">
                                    <a:solidFill>
                                      <a:prstClr val="black"/>
                                    </a:solidFill>
                                    <a:latin typeface="Cambria Math" panose="02040503050406030204" pitchFamily="18" charset="0"/>
                                    <a:ea typeface="Cambria Math" panose="02040503050406030204" pitchFamily="18" charset="0"/>
                                  </a:rPr>
                                  <m:t> </m:t>
                                </m:r>
                                <m:sSup>
                                  <m:sSupPr>
                                    <m:ctrlPr>
                                      <a:rPr lang="en-US" i="1" smtClean="0">
                                        <a:solidFill>
                                          <a:prstClr val="black"/>
                                        </a:solidFill>
                                        <a:latin typeface="Cambria Math" panose="02040503050406030204" pitchFamily="18" charset="0"/>
                                      </a:rPr>
                                    </m:ctrlPr>
                                  </m:sSup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𝑀</m:t>
                                        </m:r>
                                      </m:sub>
                                    </m:sSub>
                                  </m:e>
                                  <m:sup>
                                    <m:r>
                                      <a:rPr lang="en-US" i="1" smtClean="0">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e>
                                  <m:sup>
                                    <m:r>
                                      <a:rPr lang="en-US" i="1">
                                        <a:solidFill>
                                          <a:prstClr val="black"/>
                                        </a:solidFill>
                                        <a:latin typeface="Cambria Math" panose="02040503050406030204" pitchFamily="18" charset="0"/>
                                      </a:rPr>
                                      <m:t>𝑇</m:t>
                                    </m:r>
                                  </m:sup>
                                </m:sSup>
                              </m:sup>
                            </m:sSup>
                          </m:e>
                        </m:d>
                      </m:oMath>
                    </m:oMathPara>
                  </a14:m>
                  <a:endParaRPr lang="en-US"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2003970" y="4168108"/>
                  <a:ext cx="4205446" cy="8304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75187" y="4155259"/>
                  <a:ext cx="3967240"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𝐹</m:t>
                            </m:r>
                          </m:sub>
                        </m:sSub>
                        <m:d>
                          <m:dPr>
                            <m:ctrlPr>
                              <a:rPr lang="en-US" i="1">
                                <a:solidFill>
                                  <a:prstClr val="black"/>
                                </a:solidFill>
                                <a:latin typeface="Cambria Math" panose="02040503050406030204" pitchFamily="18" charset="0"/>
                              </a:rPr>
                            </m:ctrlPr>
                          </m:dPr>
                          <m:e>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e>
                                    </m:d>
                                  </m:e>
                                  <m:sup>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𝑑</m:t>
                                        </m:r>
                                      </m:num>
                                      <m:den>
                                        <m:r>
                                          <a:rPr lang="en-US" i="1">
                                            <a:solidFill>
                                              <a:prstClr val="black"/>
                                            </a:solidFill>
                                            <a:latin typeface="Cambria Math" panose="02040503050406030204" pitchFamily="18" charset="0"/>
                                          </a:rPr>
                                          <m:t>2</m:t>
                                        </m:r>
                                      </m:den>
                                    </m:f>
                                  </m:sup>
                                </m:sSup>
                                <m:sSup>
                                  <m:sSupPr>
                                    <m:ctrlPr>
                                      <a:rPr lang="en-US" i="1">
                                        <a:solidFill>
                                          <a:prstClr val="black"/>
                                        </a:solidFill>
                                        <a:latin typeface="Cambria Math" panose="02040503050406030204" pitchFamily="18" charset="0"/>
                                        <a:ea typeface="Cambria Math" panose="02040503050406030204" pitchFamily="18" charset="0"/>
                                      </a:rPr>
                                    </m:ctrlPr>
                                  </m:sSupPr>
                                  <m:e>
                                    <m:d>
                                      <m:dPr>
                                        <m:begChr m:val="|"/>
                                        <m:endChr m:val="|"/>
                                        <m:ctrlPr>
                                          <a:rPr lang="en-US" i="1">
                                            <a:solidFill>
                                              <a:prstClr val="black"/>
                                            </a:solidFill>
                                            <a:latin typeface="Cambria Math" panose="02040503050406030204" pitchFamily="18" charset="0"/>
                                            <a:ea typeface="Cambria Math" panose="02040503050406030204" pitchFamily="18" charset="0"/>
                                          </a:rPr>
                                        </m:ctrlPr>
                                      </m:d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rPr>
                                              <m:t>𝐹</m:t>
                                            </m:r>
                                          </m:sub>
                                        </m:sSub>
                                      </m:e>
                                    </m:d>
                                  </m:e>
                                  <m:sup>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1</m:t>
                                        </m:r>
                                      </m:num>
                                      <m:den>
                                        <m:r>
                                          <a:rPr lang="en-US" i="1">
                                            <a:solidFill>
                                              <a:prstClr val="black"/>
                                            </a:solidFill>
                                            <a:latin typeface="Cambria Math" panose="02040503050406030204" pitchFamily="18" charset="0"/>
                                            <a:ea typeface="Cambria Math" panose="02040503050406030204" pitchFamily="18" charset="0"/>
                                          </a:rPr>
                                          <m:t>2</m:t>
                                        </m:r>
                                      </m:den>
                                    </m:f>
                                  </m:sup>
                                </m:sSup>
                              </m:den>
                            </m:f>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𝑒</m:t>
                                </m:r>
                              </m:e>
                              <m:sup>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smtClean="0">
                                            <a:solidFill>
                                              <a:prstClr val="black"/>
                                            </a:solidFill>
                                            <a:latin typeface="Cambria Math" panose="02040503050406030204" pitchFamily="18" charset="0"/>
                                            <a:ea typeface="Cambria Math" panose="02040503050406030204" pitchFamily="18" charset="0"/>
                                          </a:rPr>
                                          <m:t>𝑭</m:t>
                                        </m:r>
                                      </m:sub>
                                    </m:sSub>
                                  </m:e>
                                </m:d>
                                <m:r>
                                  <a:rPr lang="en-US" i="1">
                                    <a:solidFill>
                                      <a:prstClr val="black"/>
                                    </a:solidFill>
                                    <a:latin typeface="Cambria Math" panose="02040503050406030204" pitchFamily="18" charset="0"/>
                                    <a:ea typeface="Cambria Math" panose="02040503050406030204" pitchFamily="18" charset="0"/>
                                  </a:rPr>
                                  <m:t> </m:t>
                                </m:r>
                                <m:sSup>
                                  <m:sSupPr>
                                    <m:ctrlPr>
                                      <a:rPr lang="en-US" i="1">
                                        <a:solidFill>
                                          <a:prstClr val="black"/>
                                        </a:solidFill>
                                        <a:latin typeface="Cambria Math" panose="02040503050406030204" pitchFamily="18" charset="0"/>
                                      </a:rPr>
                                    </m:ctrlPr>
                                  </m:sSupPr>
                                  <m:e>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rPr>
                                          <m:t>𝐹</m:t>
                                        </m:r>
                                      </m:sub>
                                    </m:sSub>
                                  </m:e>
                                  <m:sup>
                                    <m:r>
                                      <a:rPr lang="en-US" i="1">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smtClean="0">
                                                <a:solidFill>
                                                  <a:prstClr val="black"/>
                                                </a:solidFill>
                                                <a:latin typeface="Cambria Math" panose="02040503050406030204" pitchFamily="18" charset="0"/>
                                                <a:ea typeface="Cambria Math" panose="02040503050406030204" pitchFamily="18" charset="0"/>
                                              </a:rPr>
                                              <m:t>𝑭</m:t>
                                            </m:r>
                                          </m:sub>
                                        </m:sSub>
                                      </m:e>
                                    </m:d>
                                  </m:e>
                                  <m:sup>
                                    <m:r>
                                      <a:rPr lang="en-US" i="1">
                                        <a:solidFill>
                                          <a:prstClr val="black"/>
                                        </a:solidFill>
                                        <a:latin typeface="Cambria Math" panose="02040503050406030204" pitchFamily="18" charset="0"/>
                                      </a:rPr>
                                      <m:t>𝑇</m:t>
                                    </m:r>
                                  </m:sup>
                                </m:sSup>
                              </m:sup>
                            </m:sSup>
                          </m:e>
                        </m:d>
                      </m:oMath>
                    </m:oMathPara>
                  </a14:m>
                  <a:endParaRPr lang="en-US"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2575187" y="4155259"/>
                  <a:ext cx="3967240" cy="808235"/>
                </a:xfrm>
                <a:prstGeom prst="rect">
                  <a:avLst/>
                </a:prstGeom>
                <a:blipFill rotWithShape="0">
                  <a:blip r:embed="rId4"/>
                  <a:stretch>
                    <a:fillRect/>
                  </a:stretch>
                </a:blipFill>
              </p:spPr>
              <p:txBody>
                <a:bodyPr/>
                <a:lstStyle/>
                <a:p>
                  <a:r>
                    <a:rPr lang="en-US">
                      <a:noFill/>
                    </a:rPr>
                    <a:t> </a:t>
                  </a:r>
                </a:p>
              </p:txBody>
            </p:sp>
          </mc:Fallback>
        </mc:AlternateContent>
        <p:grpSp>
          <p:nvGrpSpPr>
            <p:cNvPr id="19" name="Group 18"/>
            <p:cNvGrpSpPr/>
            <p:nvPr/>
          </p:nvGrpSpPr>
          <p:grpSpPr>
            <a:xfrm>
              <a:off x="2170909" y="4091593"/>
              <a:ext cx="404278" cy="935567"/>
              <a:chOff x="2170909" y="4091593"/>
              <a:chExt cx="404278" cy="935567"/>
            </a:xfrm>
          </p:grpSpPr>
          <p:sp>
            <p:nvSpPr>
              <p:cNvPr id="20" name="Rectangle 19"/>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21" name="Rectangle 20"/>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22" name="Rectangle 21"/>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23" name="Rectangle 22"/>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grpSp>
        <p:nvGrpSpPr>
          <p:cNvPr id="14" name="Group 13"/>
          <p:cNvGrpSpPr/>
          <p:nvPr/>
        </p:nvGrpSpPr>
        <p:grpSpPr>
          <a:xfrm>
            <a:off x="618379" y="5274675"/>
            <a:ext cx="7589462" cy="935567"/>
            <a:chOff x="-1613344" y="4091593"/>
            <a:chExt cx="7589462" cy="935567"/>
          </a:xfrm>
        </p:grpSpPr>
        <mc:AlternateContent xmlns:mc="http://schemas.openxmlformats.org/markup-compatibility/2006" xmlns:a14="http://schemas.microsoft.com/office/drawing/2010/main">
          <mc:Choice Requires="a14">
            <p:sp>
              <p:nvSpPr>
                <p:cNvPr id="15" name="Rectangle 14"/>
                <p:cNvSpPr/>
                <p:nvPr/>
              </p:nvSpPr>
              <p:spPr>
                <a:xfrm>
                  <a:off x="-1613344" y="4168108"/>
                  <a:ext cx="3585212"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a:solidFill>
                                  <a:prstClr val="black"/>
                                </a:solidFill>
                                <a:latin typeface="Cambria Math" panose="02040503050406030204" pitchFamily="18" charset="0"/>
                              </a:rPr>
                              <m:t>𝑀</m:t>
                            </m:r>
                          </m:sub>
                        </m:sSub>
                        <m:d>
                          <m:dPr>
                            <m:ctrlPr>
                              <a:rPr lang="en-US" i="1" smtClean="0">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r>
                              <a:rPr lang="en-US" i="1">
                                <a:solidFill>
                                  <a:prstClr val="black"/>
                                </a:solidFill>
                                <a:latin typeface="Cambria Math" panose="02040503050406030204" pitchFamily="18" charset="0"/>
                                <a:ea typeface="Cambria Math" panose="02040503050406030204" pitchFamily="18" charset="0"/>
                              </a:rPr>
                              <m:t> </m:t>
                            </m:r>
                            <m:sSup>
                              <m:sSupPr>
                                <m:ctrlPr>
                                  <a:rPr lang="en-US" i="1">
                                    <a:solidFill>
                                      <a:prstClr val="black"/>
                                    </a:solidFill>
                                    <a:latin typeface="Cambria Math" panose="02040503050406030204" pitchFamily="18" charset="0"/>
                                  </a:rPr>
                                </m:ctrlPr>
                              </m:sSupPr>
                              <m:e>
                                <m:r>
                                  <m:rPr>
                                    <m:sty m:val="p"/>
                                  </m:rPr>
                                  <a:rPr lang="el-GR" i="1">
                                    <a:solidFill>
                                      <a:prstClr val="black"/>
                                    </a:solidFill>
                                    <a:latin typeface="Cambria Math" panose="02040503050406030204" pitchFamily="18" charset="0"/>
                                    <a:ea typeface="Cambria Math" panose="02040503050406030204" pitchFamily="18" charset="0"/>
                                  </a:rPr>
                                  <m:t>Σ</m:t>
                                </m:r>
                              </m:e>
                              <m:sup>
                                <m:r>
                                  <a:rPr lang="en-US" i="1">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e>
                                </m:d>
                              </m:e>
                              <m:sup>
                                <m:r>
                                  <a:rPr lang="en-US" i="1">
                                    <a:solidFill>
                                      <a:prstClr val="black"/>
                                    </a:solidFill>
                                    <a:latin typeface="Cambria Math" panose="02040503050406030204" pitchFamily="18" charset="0"/>
                                  </a:rPr>
                                  <m:t>𝑇</m:t>
                                </m:r>
                              </m:sup>
                            </m:sSup>
                          </m:e>
                        </m:d>
                      </m:oMath>
                    </m:oMathPara>
                  </a14:m>
                  <a:endParaRPr lang="en-US" dirty="0">
                    <a:solidFill>
                      <a:prstClr val="black"/>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1613344" y="4168108"/>
                  <a:ext cx="3585212" cy="7146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575187" y="4155259"/>
                  <a:ext cx="3400931"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𝐹</m:t>
                            </m:r>
                          </m:sub>
                        </m:sSub>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US" i="1">
                                    <a:solidFill>
                                      <a:prstClr val="black"/>
                                    </a:solidFill>
                                    <a:latin typeface="Cambria Math" panose="02040503050406030204" pitchFamily="18" charset="0"/>
                                  </a:rPr>
                                  <m:t>2</m:t>
                                </m:r>
                              </m:den>
                            </m:f>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𝑭</m:t>
                                    </m:r>
                                  </m:sub>
                                </m:sSub>
                              </m:e>
                            </m:d>
                            <m:sSup>
                              <m:sSupPr>
                                <m:ctrlPr>
                                  <a:rPr lang="en-US" i="1">
                                    <a:solidFill>
                                      <a:prstClr val="black"/>
                                    </a:solidFill>
                                    <a:latin typeface="Cambria Math" panose="02040503050406030204" pitchFamily="18" charset="0"/>
                                  </a:rPr>
                                </m:ctrlPr>
                              </m:sSupPr>
                              <m:e>
                                <m:r>
                                  <m:rPr>
                                    <m:sty m:val="p"/>
                                  </m:rPr>
                                  <a:rPr lang="el-GR" i="1">
                                    <a:solidFill>
                                      <a:prstClr val="black"/>
                                    </a:solidFill>
                                    <a:latin typeface="Cambria Math" panose="02040503050406030204" pitchFamily="18" charset="0"/>
                                    <a:ea typeface="Cambria Math" panose="02040503050406030204" pitchFamily="18" charset="0"/>
                                  </a:rPr>
                                  <m:t>Σ</m:t>
                                </m:r>
                              </m:e>
                              <m:sup>
                                <m:r>
                                  <a:rPr lang="en-US" i="1">
                                    <a:solidFill>
                                      <a:prstClr val="black"/>
                                    </a:solidFill>
                                    <a:latin typeface="Cambria Math" panose="02040503050406030204" pitchFamily="18" charset="0"/>
                                  </a:rPr>
                                  <m:t>−1</m:t>
                                </m:r>
                              </m:sup>
                            </m:sSup>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𝑭</m:t>
                                        </m:r>
                                      </m:sub>
                                    </m:sSub>
                                  </m:e>
                                </m:d>
                              </m:e>
                              <m:sup>
                                <m:r>
                                  <a:rPr lang="en-US" i="1">
                                    <a:solidFill>
                                      <a:prstClr val="black"/>
                                    </a:solidFill>
                                    <a:latin typeface="Cambria Math" panose="02040503050406030204" pitchFamily="18" charset="0"/>
                                  </a:rPr>
                                  <m:t>𝑇</m:t>
                                </m:r>
                              </m:sup>
                            </m:sSup>
                          </m:e>
                        </m:d>
                      </m:oMath>
                    </m:oMathPara>
                  </a14:m>
                  <a:endParaRPr lang="en-US" dirty="0">
                    <a:solidFill>
                      <a:prstClr val="black"/>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2575187" y="4155259"/>
                  <a:ext cx="3400931" cy="714683"/>
                </a:xfrm>
                <a:prstGeom prst="rect">
                  <a:avLst/>
                </a:prstGeom>
                <a:blipFill rotWithShape="0">
                  <a:blip r:embed="rId6"/>
                  <a:stretch>
                    <a:fillRect/>
                  </a:stretch>
                </a:blipFill>
              </p:spPr>
              <p:txBody>
                <a:bodyPr/>
                <a:lstStyle/>
                <a:p>
                  <a:r>
                    <a:rPr lang="en-US">
                      <a:noFill/>
                    </a:rPr>
                    <a:t> </a:t>
                  </a:r>
                </a:p>
              </p:txBody>
            </p:sp>
          </mc:Fallback>
        </mc:AlternateContent>
        <p:grpSp>
          <p:nvGrpSpPr>
            <p:cNvPr id="25" name="Group 24"/>
            <p:cNvGrpSpPr/>
            <p:nvPr/>
          </p:nvGrpSpPr>
          <p:grpSpPr>
            <a:xfrm>
              <a:off x="2170909" y="4091593"/>
              <a:ext cx="404278" cy="935567"/>
              <a:chOff x="2170909" y="4091593"/>
              <a:chExt cx="404278" cy="935567"/>
            </a:xfrm>
          </p:grpSpPr>
          <p:sp>
            <p:nvSpPr>
              <p:cNvPr id="26" name="Rectangle 25"/>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27" name="Rectangle 26"/>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28" name="Rectangle 27"/>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29" name="Rectangle 28"/>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grpSp>
        <p:nvGrpSpPr>
          <p:cNvPr id="30" name="Group 29"/>
          <p:cNvGrpSpPr/>
          <p:nvPr/>
        </p:nvGrpSpPr>
        <p:grpSpPr>
          <a:xfrm>
            <a:off x="2442319" y="3199264"/>
            <a:ext cx="4159179" cy="935567"/>
            <a:chOff x="210596" y="4091593"/>
            <a:chExt cx="4159179" cy="935567"/>
          </a:xfrm>
        </p:grpSpPr>
        <mc:AlternateContent xmlns:mc="http://schemas.openxmlformats.org/markup-compatibility/2006" xmlns:a14="http://schemas.microsoft.com/office/drawing/2010/main">
          <mc:Choice Requires="a14">
            <p:sp>
              <p:nvSpPr>
                <p:cNvPr id="31" name="Rectangle 30"/>
                <p:cNvSpPr/>
                <p:nvPr/>
              </p:nvSpPr>
              <p:spPr>
                <a:xfrm>
                  <a:off x="210596" y="4325343"/>
                  <a:ext cx="19146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a:solidFill>
                                  <a:prstClr val="black"/>
                                </a:solidFill>
                                <a:latin typeface="Cambria Math" panose="02040503050406030204" pitchFamily="18" charset="0"/>
                              </a:rPr>
                              <m:t>𝑀</m:t>
                            </m:r>
                          </m:sub>
                        </m:sSub>
                        <m:r>
                          <a:rPr lang="en-US" i="1" smtClean="0">
                            <a:solidFill>
                              <a:prstClr val="black"/>
                            </a:solidFill>
                            <a:latin typeface="Cambria Math" panose="02040503050406030204" pitchFamily="18" charset="0"/>
                          </a:rPr>
                          <m:t> </m:t>
                        </m:r>
                        <m:r>
                          <a:rPr lang="en-US" i="1" smtClean="0">
                            <a:solidFill>
                              <a:prstClr val="black"/>
                            </a:solidFill>
                            <a:latin typeface="Cambria Math" panose="02040503050406030204" pitchFamily="18" charset="0"/>
                            <a:ea typeface="Cambria Math" panose="02040503050406030204" pitchFamily="18" charset="0"/>
                          </a:rPr>
                          <m:t>𝒩</m:t>
                        </m:r>
                        <m:d>
                          <m:dPr>
                            <m:ctrlPr>
                              <a:rPr lang="en-US" i="1" smtClean="0">
                                <a:solidFill>
                                  <a:prstClr val="black"/>
                                </a:solidFill>
                                <a:latin typeface="Cambria Math" panose="02040503050406030204" pitchFamily="18" charset="0"/>
                                <a:ea typeface="Cambria Math" panose="02040503050406030204" pitchFamily="18" charset="0"/>
                              </a:rPr>
                            </m:ctrlPr>
                          </m:dPr>
                          <m:e>
                            <m:r>
                              <a:rPr lang="en-US" b="1" i="1">
                                <a:solidFill>
                                  <a:prstClr val="black"/>
                                </a:solidFill>
                                <a:latin typeface="Cambria Math" panose="02040503050406030204" pitchFamily="18" charset="0"/>
                              </a:rPr>
                              <m:t>𝒙</m:t>
                            </m:r>
                            <m:r>
                              <a:rPr lang="en-US" i="1" smtClean="0">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a:solidFill>
                                      <a:prstClr val="black"/>
                                    </a:solidFill>
                                    <a:latin typeface="Cambria Math" panose="02040503050406030204" pitchFamily="18" charset="0"/>
                                    <a:ea typeface="Cambria Math" panose="02040503050406030204" pitchFamily="18" charset="0"/>
                                  </a:rPr>
                                  <m:t>𝑴</m:t>
                                </m:r>
                              </m:sub>
                            </m:sSub>
                            <m:r>
                              <a:rPr lang="en-US" i="1" smtClean="0">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a:solidFill>
                                      <a:prstClr val="black"/>
                                    </a:solidFill>
                                    <a:latin typeface="Cambria Math" panose="02040503050406030204" pitchFamily="18" charset="0"/>
                                  </a:rPr>
                                  <m:t>𝑀</m:t>
                                </m:r>
                              </m:sub>
                            </m:sSub>
                          </m:e>
                        </m:d>
                      </m:oMath>
                    </m:oMathPara>
                  </a14:m>
                  <a:endParaRPr lang="en-US" dirty="0">
                    <a:solidFill>
                      <a:prstClr val="black"/>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210596" y="4325343"/>
                  <a:ext cx="1914627" cy="369332"/>
                </a:xfrm>
                <a:prstGeom prst="rect">
                  <a:avLst/>
                </a:prstGeom>
                <a:blipFill rotWithShape="0">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2592943" y="4325343"/>
                  <a:ext cx="17768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smtClean="0">
                                <a:solidFill>
                                  <a:prstClr val="black"/>
                                </a:solidFill>
                                <a:latin typeface="Cambria Math" panose="02040503050406030204" pitchFamily="18" charset="0"/>
                              </a:rPr>
                              <m:t>𝐹</m:t>
                            </m:r>
                          </m:sub>
                        </m:sSub>
                        <m:r>
                          <a:rPr lang="en-US"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𝒩</m:t>
                        </m:r>
                        <m:d>
                          <m:dPr>
                            <m:ctrlPr>
                              <a:rPr lang="en-US" i="1">
                                <a:solidFill>
                                  <a:prstClr val="black"/>
                                </a:solidFill>
                                <a:latin typeface="Cambria Math" panose="02040503050406030204" pitchFamily="18" charset="0"/>
                                <a:ea typeface="Cambria Math" panose="02040503050406030204" pitchFamily="18" charset="0"/>
                              </a:rPr>
                            </m:ctrlPr>
                          </m:dPr>
                          <m:e>
                            <m:r>
                              <a:rPr lang="en-US" b="1" i="1">
                                <a:solidFill>
                                  <a:prstClr val="black"/>
                                </a:solidFill>
                                <a:latin typeface="Cambria Math" panose="02040503050406030204" pitchFamily="18" charset="0"/>
                              </a:rPr>
                              <m:t>𝒙</m:t>
                            </m:r>
                            <m:r>
                              <a:rPr lang="en-US"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𝝁</m:t>
                                </m:r>
                              </m:e>
                              <m:sub>
                                <m:r>
                                  <a:rPr lang="en-US" b="1" i="1" smtClean="0">
                                    <a:solidFill>
                                      <a:prstClr val="black"/>
                                    </a:solidFill>
                                    <a:latin typeface="Cambria Math" panose="02040503050406030204" pitchFamily="18" charset="0"/>
                                    <a:ea typeface="Cambria Math" panose="02040503050406030204" pitchFamily="18" charset="0"/>
                                  </a:rPr>
                                  <m:t>𝑭</m:t>
                                </m:r>
                              </m:sub>
                            </m:sSub>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rPr>
                                </m:ctrlPr>
                              </m:sSubPr>
                              <m:e>
                                <m:r>
                                  <m:rPr>
                                    <m:sty m:val="p"/>
                                  </m:rPr>
                                  <a:rPr lang="el-GR" i="1">
                                    <a:solidFill>
                                      <a:prstClr val="black"/>
                                    </a:solidFill>
                                    <a:latin typeface="Cambria Math" panose="02040503050406030204" pitchFamily="18" charset="0"/>
                                    <a:ea typeface="Cambria Math" panose="02040503050406030204" pitchFamily="18" charset="0"/>
                                  </a:rPr>
                                  <m:t>Σ</m:t>
                                </m:r>
                              </m:e>
                              <m:sub>
                                <m:r>
                                  <a:rPr lang="en-US" i="1" smtClean="0">
                                    <a:solidFill>
                                      <a:prstClr val="black"/>
                                    </a:solidFill>
                                    <a:latin typeface="Cambria Math" panose="02040503050406030204" pitchFamily="18" charset="0"/>
                                    <a:ea typeface="Cambria Math" panose="02040503050406030204" pitchFamily="18" charset="0"/>
                                  </a:rPr>
                                  <m:t>𝐹</m:t>
                                </m:r>
                              </m:sub>
                            </m:sSub>
                          </m:e>
                        </m:d>
                      </m:oMath>
                    </m:oMathPara>
                  </a14:m>
                  <a:endParaRPr lang="en-US" dirty="0">
                    <a:solidFill>
                      <a:prstClr val="black"/>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2592943" y="4325343"/>
                  <a:ext cx="1776832" cy="369332"/>
                </a:xfrm>
                <a:prstGeom prst="rect">
                  <a:avLst/>
                </a:prstGeom>
                <a:blipFill rotWithShape="0">
                  <a:blip r:embed="rId8"/>
                  <a:stretch>
                    <a:fillRect b="-13115"/>
                  </a:stretch>
                </a:blipFill>
              </p:spPr>
              <p:txBody>
                <a:bodyPr/>
                <a:lstStyle/>
                <a:p>
                  <a:r>
                    <a:rPr lang="en-US">
                      <a:noFill/>
                    </a:rPr>
                    <a:t> </a:t>
                  </a:r>
                </a:p>
              </p:txBody>
            </p:sp>
          </mc:Fallback>
        </mc:AlternateContent>
        <p:grpSp>
          <p:nvGrpSpPr>
            <p:cNvPr id="33" name="Group 32"/>
            <p:cNvGrpSpPr/>
            <p:nvPr/>
          </p:nvGrpSpPr>
          <p:grpSpPr>
            <a:xfrm>
              <a:off x="2170909" y="4091593"/>
              <a:ext cx="404278" cy="935567"/>
              <a:chOff x="2170909" y="4091593"/>
              <a:chExt cx="404278" cy="935567"/>
            </a:xfrm>
          </p:grpSpPr>
          <p:sp>
            <p:nvSpPr>
              <p:cNvPr id="34" name="Rectangle 33"/>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35" name="Rectangle 34"/>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36" name="Rectangle 35"/>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37" name="Rectangle 36"/>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grpSp>
        <p:nvGrpSpPr>
          <p:cNvPr id="10" name="Group 9"/>
          <p:cNvGrpSpPr/>
          <p:nvPr/>
        </p:nvGrpSpPr>
        <p:grpSpPr>
          <a:xfrm>
            <a:off x="1829638" y="2250160"/>
            <a:ext cx="6235574" cy="944124"/>
            <a:chOff x="1829638" y="2250160"/>
            <a:chExt cx="6235574" cy="944124"/>
          </a:xfrm>
        </p:grpSpPr>
        <mc:AlternateContent xmlns:mc="http://schemas.openxmlformats.org/markup-compatibility/2006" xmlns:a14="http://schemas.microsoft.com/office/drawing/2010/main">
          <mc:Choice Requires="a14">
            <p:sp>
              <p:nvSpPr>
                <p:cNvPr id="38" name="TextBox 37"/>
                <p:cNvSpPr txBox="1"/>
                <p:nvPr/>
              </p:nvSpPr>
              <p:spPr>
                <a:xfrm>
                  <a:off x="1829638" y="2917285"/>
                  <a:ext cx="767967" cy="276999"/>
                </a:xfrm>
                <a:prstGeom prst="rect">
                  <a:avLst/>
                </a:prstGeom>
                <a:solidFill>
                  <a:srgbClr val="FFFF00"/>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r>
                              <a:rPr lang="en-US" i="1" smtClean="0">
                                <a:solidFill>
                                  <a:srgbClr val="FF0000"/>
                                </a:solidFill>
                                <a:latin typeface="Cambria Math" panose="02040503050406030204" pitchFamily="18" charset="0"/>
                              </a:rPr>
                              <m:t>1</m:t>
                            </m:r>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𝑑</m:t>
                            </m:r>
                          </m:e>
                        </m:d>
                      </m:oMath>
                    </m:oMathPara>
                  </a14:m>
                  <a:endParaRPr lang="en-US" dirty="0">
                    <a:solidFill>
                      <a:srgbClr val="FF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1829638" y="2917285"/>
                  <a:ext cx="767967" cy="276999"/>
                </a:xfrm>
                <a:prstGeom prst="rect">
                  <a:avLst/>
                </a:prstGeom>
                <a:blipFill rotWithShape="0">
                  <a:blip r:embed="rId9"/>
                  <a:stretch>
                    <a:fillRect b="-638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2683860" y="2917285"/>
                  <a:ext cx="780085" cy="276999"/>
                </a:xfrm>
                <a:prstGeom prst="rect">
                  <a:avLst/>
                </a:prstGeom>
                <a:solidFill>
                  <a:srgbClr val="FFFF00"/>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r>
                              <a:rPr lang="en-US" i="1" smtClean="0">
                                <a:solidFill>
                                  <a:srgbClr val="FF0000"/>
                                </a:solidFill>
                                <a:latin typeface="Cambria Math" panose="02040503050406030204" pitchFamily="18" charset="0"/>
                              </a:rPr>
                              <m:t>𝑑</m:t>
                            </m:r>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𝑑</m:t>
                            </m:r>
                          </m:e>
                        </m:d>
                      </m:oMath>
                    </m:oMathPara>
                  </a14:m>
                  <a:endParaRPr lang="en-US" dirty="0">
                    <a:solidFill>
                      <a:srgbClr val="FF000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2683860" y="2917285"/>
                  <a:ext cx="780085" cy="276999"/>
                </a:xfrm>
                <a:prstGeom prst="rect">
                  <a:avLst/>
                </a:prstGeom>
                <a:blipFill rotWithShape="0">
                  <a:blip r:embed="rId10"/>
                  <a:stretch>
                    <a:fillRect b="-638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3550201" y="2917285"/>
                  <a:ext cx="767967" cy="276999"/>
                </a:xfrm>
                <a:prstGeom prst="rect">
                  <a:avLst/>
                </a:prstGeom>
                <a:solidFill>
                  <a:srgbClr val="FFFF00"/>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r>
                              <a:rPr lang="en-US" i="1" smtClean="0">
                                <a:solidFill>
                                  <a:srgbClr val="FF0000"/>
                                </a:solidFill>
                                <a:latin typeface="Cambria Math" panose="02040503050406030204" pitchFamily="18" charset="0"/>
                              </a:rPr>
                              <m:t>𝑑</m:t>
                            </m:r>
                            <m:r>
                              <a:rPr lang="en-US" i="1" smtClean="0">
                                <a:solidFill>
                                  <a:srgbClr val="FF0000"/>
                                </a:solidFill>
                                <a:latin typeface="Cambria Math" panose="02040503050406030204" pitchFamily="18" charset="0"/>
                                <a:ea typeface="Cambria Math" panose="02040503050406030204" pitchFamily="18" charset="0"/>
                              </a:rPr>
                              <m:t>×1</m:t>
                            </m:r>
                          </m:e>
                        </m:d>
                      </m:oMath>
                    </m:oMathPara>
                  </a14:m>
                  <a:endParaRPr lang="en-US" dirty="0">
                    <a:solidFill>
                      <a:srgbClr val="FF0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3550201" y="2917285"/>
                  <a:ext cx="767967" cy="276999"/>
                </a:xfrm>
                <a:prstGeom prst="rect">
                  <a:avLst/>
                </a:prstGeom>
                <a:blipFill rotWithShape="0">
                  <a:blip r:embed="rId11"/>
                  <a:stretch>
                    <a:fillRect b="-6383"/>
                  </a:stretch>
                </a:blipFill>
                <a:ln>
                  <a:solidFill>
                    <a:schemeClr val="tx1"/>
                  </a:solidFill>
                </a:ln>
              </p:spPr>
              <p:txBody>
                <a:bodyPr/>
                <a:lstStyle/>
                <a:p>
                  <a:r>
                    <a:rPr lang="en-US">
                      <a:noFill/>
                    </a:rPr>
                    <a:t> </a:t>
                  </a:r>
                </a:p>
              </p:txBody>
            </p:sp>
          </mc:Fallback>
        </mc:AlternateContent>
        <p:cxnSp>
          <p:nvCxnSpPr>
            <p:cNvPr id="8" name="Straight Arrow Connector 7"/>
            <p:cNvCxnSpPr/>
            <p:nvPr/>
          </p:nvCxnSpPr>
          <p:spPr>
            <a:xfrm flipV="1">
              <a:off x="2594214" y="2256246"/>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077292" y="2259389"/>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3660837" y="2250160"/>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72882" y="2915434"/>
              <a:ext cx="3592330" cy="276999"/>
            </a:xfrm>
            <a:prstGeom prst="rect">
              <a:avLst/>
            </a:prstGeom>
            <a:solidFill>
              <a:srgbClr val="FFFF00"/>
            </a:solidFill>
            <a:ln>
              <a:solidFill>
                <a:schemeClr val="tx1"/>
              </a:solidFill>
            </a:ln>
          </p:spPr>
          <p:txBody>
            <a:bodyPr wrap="none" lIns="0" tIns="0" rIns="0" bIns="0" rtlCol="0">
              <a:spAutoFit/>
            </a:bodyPr>
            <a:lstStyle/>
            <a:p>
              <a:r>
                <a:rPr lang="en-US" i="1" dirty="0">
                  <a:solidFill>
                    <a:srgbClr val="FF0000"/>
                  </a:solidFill>
                  <a:latin typeface="Cambria Math" panose="02040503050406030204" pitchFamily="18" charset="0"/>
                </a:rPr>
                <a:t>Turns out to be a scalar, real number</a:t>
              </a:r>
            </a:p>
          </p:txBody>
        </p:sp>
      </p:grpSp>
      <p:sp>
        <p:nvSpPr>
          <p:cNvPr id="2" name="Title 1"/>
          <p:cNvSpPr>
            <a:spLocks noGrp="1"/>
          </p:cNvSpPr>
          <p:nvPr>
            <p:ph type="title"/>
          </p:nvPr>
        </p:nvSpPr>
        <p:spPr/>
        <p:txBody>
          <a:bodyPr/>
          <a:lstStyle/>
          <a:p>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a:t>
            </a:r>
            <a:r>
              <a:rPr lang="en-US" sz="2400" i="1"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d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DIMENSIONS)</a:t>
            </a:r>
            <a:endParaRPr lang="en-US" dirty="0"/>
          </a:p>
        </p:txBody>
      </p:sp>
    </p:spTree>
    <p:extLst>
      <p:ext uri="{BB962C8B-B14F-4D97-AF65-F5344CB8AC3E}">
        <p14:creationId xmlns:p14="http://schemas.microsoft.com/office/powerpoint/2010/main" val="387975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11" end="11"/>
                                            </p:txEl>
                                          </p:spTgt>
                                        </p:tgtEl>
                                        <p:attrNameLst>
                                          <p:attrName>style.visibility</p:attrName>
                                        </p:attrNameLst>
                                      </p:cBhvr>
                                      <p:to>
                                        <p:strVal val="visible"/>
                                      </p:to>
                                    </p:set>
                                    <p:animEffect transition="in" filter="fade">
                                      <p:cBhvr>
                                        <p:cTn id="30" dur="500"/>
                                        <p:tgtEl>
                                          <p:spTgt spid="7">
                                            <p:txEl>
                                              <p:pRg st="11" end="1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6" grpId="0" animBg="1"/>
      <p:bldP spid="39" grpId="0" animBg="1"/>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0333" y="689560"/>
            <a:ext cx="4012525" cy="2835018"/>
          </a:xfrm>
          <a:prstGeom prst="rect">
            <a:avLst/>
          </a:prstGeom>
        </p:spPr>
      </p:pic>
      <p:pic>
        <p:nvPicPr>
          <p:cNvPr id="6" name="Picture 5"/>
          <p:cNvPicPr>
            <a:picLocks noChangeAspect="1"/>
          </p:cNvPicPr>
          <p:nvPr/>
        </p:nvPicPr>
        <p:blipFill>
          <a:blip r:embed="rId3"/>
          <a:stretch>
            <a:fillRect/>
          </a:stretch>
        </p:blipFill>
        <p:spPr>
          <a:xfrm>
            <a:off x="4772840" y="3373357"/>
            <a:ext cx="3937525" cy="2835019"/>
          </a:xfrm>
          <a:prstGeom prst="rect">
            <a:avLst/>
          </a:prstGeom>
        </p:spPr>
      </p:pic>
      <p:pic>
        <p:nvPicPr>
          <p:cNvPr id="7" name="Picture 6"/>
          <p:cNvPicPr>
            <a:picLocks noChangeAspect="1"/>
          </p:cNvPicPr>
          <p:nvPr/>
        </p:nvPicPr>
        <p:blipFill>
          <a:blip r:embed="rId4"/>
          <a:stretch>
            <a:fillRect/>
          </a:stretch>
        </p:blipFill>
        <p:spPr>
          <a:xfrm>
            <a:off x="4772840" y="689559"/>
            <a:ext cx="4267528" cy="2835019"/>
          </a:xfrm>
          <a:prstGeom prst="rect">
            <a:avLst/>
          </a:prstGeom>
        </p:spPr>
      </p:pic>
      <p:pic>
        <p:nvPicPr>
          <p:cNvPr id="8" name="Picture 7"/>
          <p:cNvPicPr>
            <a:picLocks noChangeAspect="1"/>
          </p:cNvPicPr>
          <p:nvPr/>
        </p:nvPicPr>
        <p:blipFill>
          <a:blip r:embed="rId5"/>
          <a:stretch>
            <a:fillRect/>
          </a:stretch>
        </p:blipFill>
        <p:spPr>
          <a:xfrm>
            <a:off x="350333" y="3373357"/>
            <a:ext cx="4177527" cy="2835019"/>
          </a:xfrm>
          <a:prstGeom prst="rect">
            <a:avLst/>
          </a:prstGeom>
        </p:spPr>
      </p:pic>
      <p:sp>
        <p:nvSpPr>
          <p:cNvPr id="2" name="Title 1"/>
          <p:cNvSpPr>
            <a:spLocks noGrp="1"/>
          </p:cNvSpPr>
          <p:nvPr>
            <p:ph type="title"/>
          </p:nvPr>
        </p:nvSpPr>
        <p:spPr/>
        <p:txBody>
          <a:bodyPr/>
          <a:lstStyle/>
          <a:p>
            <a:r>
              <a:rPr lang="en-US" dirty="0"/>
              <a:t>Covariance Interpretation Practice</a:t>
            </a:r>
          </a:p>
        </p:txBody>
      </p:sp>
      <p:sp>
        <p:nvSpPr>
          <p:cNvPr id="3" name="Rectangle 2"/>
          <p:cNvSpPr/>
          <p:nvPr/>
        </p:nvSpPr>
        <p:spPr>
          <a:xfrm>
            <a:off x="3738282" y="1685365"/>
            <a:ext cx="519953"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90412" y="1699174"/>
            <a:ext cx="720506"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38282" y="4382972"/>
            <a:ext cx="624576"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190412" y="4382972"/>
            <a:ext cx="406741"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71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rrowheads="1"/>
          </p:cNvSpPr>
          <p:nvPr/>
        </p:nvSpPr>
        <p:spPr bwMode="auto">
          <a:xfrm>
            <a:off x="838200" y="512763"/>
            <a:ext cx="7467600" cy="575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b="1"/>
              <a:t>The machine learning problem</a:t>
            </a:r>
          </a:p>
          <a:p>
            <a:pPr eaLnBrk="1" hangingPunct="1"/>
            <a:r>
              <a:rPr lang="en-US" altLang="en-US" sz="1600"/>
              <a:t>Alice works in a bank that actively sells loans.</a:t>
            </a:r>
          </a:p>
          <a:p>
            <a:pPr eaLnBrk="1" hangingPunct="1"/>
            <a:r>
              <a:rPr lang="en-US" altLang="en-US" sz="1600"/>
              <a:t>She needs to meet her daily sales quota.</a:t>
            </a:r>
          </a:p>
          <a:p>
            <a:pPr eaLnBrk="1" hangingPunct="1"/>
            <a:r>
              <a:rPr lang="en-US" altLang="en-US" sz="1600"/>
              <a:t>She has basic information on Bob, including his phone number. </a:t>
            </a:r>
          </a:p>
          <a:p>
            <a:pPr eaLnBrk="1" hangingPunct="1"/>
            <a:r>
              <a:rPr lang="en-US" altLang="en-US" sz="1600"/>
              <a:t>She is worried that she will have to spend 30 minutes talking to Bob with no guarantee of closing any deal.</a:t>
            </a:r>
          </a:p>
          <a:p>
            <a:pPr eaLnBrk="1" hangingPunct="1"/>
            <a:r>
              <a:rPr lang="en-US" altLang="en-US" sz="1600"/>
              <a:t>Should she call Bob, or move on to the next potential customer?</a:t>
            </a:r>
          </a:p>
          <a:p>
            <a:pPr eaLnBrk="1" hangingPunct="1"/>
            <a:r>
              <a:rPr lang="en-US" altLang="en-US" sz="2000" b="1"/>
              <a:t>A possible solution</a:t>
            </a:r>
          </a:p>
          <a:p>
            <a:pPr eaLnBrk="1" hangingPunct="1"/>
            <a:r>
              <a:rPr lang="en-US" altLang="en-US" sz="1600"/>
              <a:t>Look at records of similar individuals and check if a successful sale was made.</a:t>
            </a:r>
          </a:p>
          <a:p>
            <a:pPr eaLnBrk="1" hangingPunct="1"/>
            <a:r>
              <a:rPr lang="en-US" altLang="en-US" sz="2000" b="1"/>
              <a:t>A look at some of the data (partial)</a:t>
            </a:r>
          </a:p>
          <a:p>
            <a:pPr eaLnBrk="1" hangingPunct="1"/>
            <a:endParaRPr lang="en-US" altLang="en-US" sz="2000" b="1"/>
          </a:p>
          <a:p>
            <a:pPr eaLnBrk="1" hangingPunct="1"/>
            <a:endParaRPr lang="en-US" altLang="en-US" sz="2000" b="1"/>
          </a:p>
          <a:p>
            <a:pPr eaLnBrk="1" hangingPunct="1"/>
            <a:endParaRPr lang="en-US" altLang="en-US" sz="2000" b="1"/>
          </a:p>
          <a:p>
            <a:pPr eaLnBrk="1" hangingPunct="1"/>
            <a:endParaRPr lang="en-US" altLang="en-US" sz="2000" b="1"/>
          </a:p>
          <a:p>
            <a:pPr eaLnBrk="1" hangingPunct="1"/>
            <a:endParaRPr lang="en-US" altLang="en-US" sz="2000" b="1"/>
          </a:p>
          <a:p>
            <a:pPr eaLnBrk="1" hangingPunct="1"/>
            <a:endParaRPr lang="en-US" altLang="en-US" sz="2000"/>
          </a:p>
          <a:p>
            <a:pPr eaLnBrk="1" hangingPunct="1"/>
            <a:r>
              <a:rPr lang="en-US" altLang="en-US" sz="1200"/>
              <a:t>S. Moro, R. Laureano and P. Cortez. Using Data Mining for Bank Direct Marketing: An Application of the CRISP-DM Methodology. In P. Novais et al. (Eds.), Proceedings of the European Simulation and Modelling Conference - ESM'2011, pp. 117-121, Guimarães, Portugal, October, 2011. EUROSIS.</a:t>
            </a:r>
          </a:p>
          <a:p>
            <a:pPr eaLnBrk="1" hangingPunct="1"/>
            <a:r>
              <a:rPr lang="en-US" altLang="en-US" sz="2000" b="1"/>
              <a:t>A new candidate's financial variables must be compared against entries in a huge database and a prediction must be computed.</a:t>
            </a:r>
          </a:p>
        </p:txBody>
      </p:sp>
      <p:grpSp>
        <p:nvGrpSpPr>
          <p:cNvPr id="13" name="Group 12"/>
          <p:cNvGrpSpPr>
            <a:grpSpLocks/>
          </p:cNvGrpSpPr>
          <p:nvPr/>
        </p:nvGrpSpPr>
        <p:grpSpPr bwMode="auto">
          <a:xfrm>
            <a:off x="719138" y="3302000"/>
            <a:ext cx="7600950" cy="1527175"/>
            <a:chOff x="719090" y="3585864"/>
            <a:chExt cx="7600879" cy="1527673"/>
          </a:xfrm>
        </p:grpSpPr>
        <p:pic>
          <p:nvPicPr>
            <p:cNvPr id="11" name="Picture 10"/>
            <p:cNvPicPr>
              <a:picLocks noChangeAspect="1"/>
            </p:cNvPicPr>
            <p:nvPr/>
          </p:nvPicPr>
          <p:blipFill>
            <a:blip r:embed="rId2"/>
            <a:stretch>
              <a:fillRect/>
            </a:stretch>
          </p:blipFill>
          <p:spPr>
            <a:xfrm>
              <a:off x="719090" y="3585864"/>
              <a:ext cx="7600879" cy="1527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7483364" y="3585864"/>
              <a:ext cx="836605" cy="1527673"/>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6388" name="Title 1"/>
          <p:cNvSpPr>
            <a:spLocks noGrp="1"/>
          </p:cNvSpPr>
          <p:nvPr>
            <p:ph type="title"/>
          </p:nvPr>
        </p:nvSpPr>
        <p:spPr/>
        <p:txBody>
          <a:bodyPr/>
          <a:lstStyle/>
          <a:p>
            <a:r>
              <a:rPr lang="en-US" altLang="en-US" sz="2400"/>
              <a:t>Glimpse of a real-life machine learning example from the banking industry</a:t>
            </a:r>
            <a:endParaRPr lang="en-US" altLang="en-US"/>
          </a:p>
        </p:txBody>
      </p:sp>
    </p:spTree>
    <p:extLst>
      <p:ext uri="{BB962C8B-B14F-4D97-AF65-F5344CB8AC3E}">
        <p14:creationId xmlns:p14="http://schemas.microsoft.com/office/powerpoint/2010/main" val="617997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xEl>
                                              <p:pRg st="15" end="15"/>
                                            </p:txEl>
                                          </p:spTgt>
                                        </p:tgtEl>
                                        <p:attrNameLst>
                                          <p:attrName>style.visibility</p:attrName>
                                        </p:attrNameLst>
                                      </p:cBhvr>
                                      <p:to>
                                        <p:strVal val="visible"/>
                                      </p:to>
                                    </p:set>
                                    <p:animEffect transition="in" filter="fade">
                                      <p:cBhvr>
                                        <p:cTn id="50" dur="500"/>
                                        <p:tgtEl>
                                          <p:spTgt spid="9">
                                            <p:txEl>
                                              <p:pRg st="15" end="15"/>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xEl>
                                              <p:pRg st="16" end="16"/>
                                            </p:txEl>
                                          </p:spTgt>
                                        </p:tgtEl>
                                        <p:attrNameLst>
                                          <p:attrName>style.visibility</p:attrName>
                                        </p:attrNameLst>
                                      </p:cBhvr>
                                      <p:to>
                                        <p:strVal val="visible"/>
                                      </p:to>
                                    </p:set>
                                    <p:animEffect transition="in" filter="fade">
                                      <p:cBhvr>
                                        <p:cTn id="58" dur="500"/>
                                        <p:tgtEl>
                                          <p:spTgt spid="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Step-by-step: PDF of the </a:t>
            </a:r>
            <a:r>
              <a:rPr lang="en-US" dirty="0" err="1"/>
              <a:t>binormal</a:t>
            </a:r>
            <a:r>
              <a:rPr lang="en-US" dirty="0"/>
              <a:t> distribution</a:t>
            </a:r>
          </a:p>
        </p:txBody>
      </p:sp>
      <p:sp>
        <p:nvSpPr>
          <p:cNvPr id="12" name="Rectangle 11"/>
          <p:cNvSpPr/>
          <p:nvPr/>
        </p:nvSpPr>
        <p:spPr>
          <a:xfrm>
            <a:off x="307940" y="731235"/>
            <a:ext cx="8528116" cy="738664"/>
          </a:xfrm>
          <a:prstGeom prst="rect">
            <a:avLst/>
          </a:prstGeom>
        </p:spPr>
        <p:txBody>
          <a:bodyPr wrap="square">
            <a:spAutoFit/>
          </a:bodyPr>
          <a:lstStyle/>
          <a:p>
            <a:pPr>
              <a:spcAft>
                <a:spcPts val="600"/>
              </a:spcAft>
            </a:pPr>
            <a:r>
              <a:rPr lang="en-US" sz="1400" dirty="0">
                <a:solidFill>
                  <a:prstClr val="black"/>
                </a:solidFill>
              </a:rPr>
              <a:t>It is highly recommended that you define a general function to compute the PDF of a Gaussian distribution in multiple dimensions. At least once, calculate an example by hand (the calculation of the inverse is optional) and track all the intermediate results</a:t>
            </a:r>
          </a:p>
        </p:txBody>
      </p:sp>
      <p:pic>
        <p:nvPicPr>
          <p:cNvPr id="6" name="Picture 5"/>
          <p:cNvPicPr>
            <a:picLocks noChangeAspect="1"/>
          </p:cNvPicPr>
          <p:nvPr/>
        </p:nvPicPr>
        <p:blipFill>
          <a:blip r:embed="rId2"/>
          <a:stretch>
            <a:fillRect/>
          </a:stretch>
        </p:blipFill>
        <p:spPr>
          <a:xfrm>
            <a:off x="2707341" y="1503109"/>
            <a:ext cx="3530541" cy="4670254"/>
          </a:xfrm>
          <a:prstGeom prst="rect">
            <a:avLst/>
          </a:prstGeom>
        </p:spPr>
      </p:pic>
    </p:spTree>
    <p:extLst>
      <p:ext uri="{BB962C8B-B14F-4D97-AF65-F5344CB8AC3E}">
        <p14:creationId xmlns:p14="http://schemas.microsoft.com/office/powerpoint/2010/main" val="1127462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102" y="613533"/>
            <a:ext cx="5180029" cy="307777"/>
          </a:xfrm>
          <a:prstGeom prst="rect">
            <a:avLst/>
          </a:prstGeom>
        </p:spPr>
        <p:txBody>
          <a:bodyPr wrap="square">
            <a:spAutoFit/>
          </a:bodyPr>
          <a:lstStyle/>
          <a:p>
            <a:r>
              <a:rPr lang="en-US" sz="1400" dirty="0">
                <a:solidFill>
                  <a:prstClr val="black"/>
                </a:solidFill>
              </a:rPr>
              <a:t>The PDF of a Gaussian distribution </a:t>
            </a:r>
            <a:r>
              <a:rPr lang="en-US" sz="1400" b="1" u="sng" dirty="0">
                <a:solidFill>
                  <a:prstClr val="black"/>
                </a:solidFill>
              </a:rPr>
              <a:t>in two dimensions </a:t>
            </a:r>
            <a:r>
              <a:rPr lang="en-US" sz="1400" dirty="0">
                <a:solidFill>
                  <a:prstClr val="black"/>
                </a:solidFill>
              </a:rPr>
              <a:t>is given by </a:t>
            </a:r>
          </a:p>
        </p:txBody>
      </p:sp>
      <p:pic>
        <p:nvPicPr>
          <p:cNvPr id="9" name="Picture 8"/>
          <p:cNvPicPr>
            <a:picLocks noChangeAspect="1"/>
          </p:cNvPicPr>
          <p:nvPr/>
        </p:nvPicPr>
        <p:blipFill>
          <a:blip r:embed="rId2"/>
          <a:stretch>
            <a:fillRect/>
          </a:stretch>
        </p:blipFill>
        <p:spPr>
          <a:xfrm>
            <a:off x="212102" y="1074361"/>
            <a:ext cx="3097498" cy="669547"/>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3560188" y="1255245"/>
                <a:ext cx="5180029" cy="307777"/>
              </a:xfrm>
              <a:prstGeom prst="rect">
                <a:avLst/>
              </a:prstGeom>
            </p:spPr>
            <p:txBody>
              <a:bodyPr wrap="square">
                <a:spAutoFit/>
              </a:bodyPr>
              <a:lstStyle/>
              <a:p>
                <a:r>
                  <a:rPr lang="en-US" sz="1400" dirty="0">
                    <a:solidFill>
                      <a:prstClr val="black"/>
                    </a:solidFill>
                  </a:rPr>
                  <a:t>where </a:t>
                </a:r>
                <a14:m>
                  <m:oMath xmlns:m="http://schemas.openxmlformats.org/officeDocument/2006/math">
                    <m:r>
                      <a:rPr lang="en-US" sz="1400" b="1" i="1" smtClean="0">
                        <a:solidFill>
                          <a:prstClr val="black"/>
                        </a:solidFill>
                        <a:latin typeface="Cambria Math" panose="02040503050406030204" pitchFamily="18" charset="0"/>
                      </a:rPr>
                      <m:t>𝒙</m:t>
                    </m:r>
                  </m:oMath>
                </a14:m>
                <a:r>
                  <a:rPr lang="en-US" sz="1400" dirty="0">
                    <a:solidFill>
                      <a:prstClr val="black"/>
                    </a:solidFill>
                  </a:rPr>
                  <a:t> and </a:t>
                </a:r>
                <a14:m>
                  <m:oMath xmlns:m="http://schemas.openxmlformats.org/officeDocument/2006/math">
                    <m:r>
                      <a:rPr lang="en-US" sz="1400" b="1" i="1" smtClean="0">
                        <a:solidFill>
                          <a:prstClr val="black"/>
                        </a:solidFill>
                        <a:latin typeface="Cambria Math" panose="02040503050406030204" pitchFamily="18" charset="0"/>
                        <a:ea typeface="Cambria Math" panose="02040503050406030204" pitchFamily="18" charset="0"/>
                      </a:rPr>
                      <m:t>𝝁</m:t>
                    </m:r>
                  </m:oMath>
                </a14:m>
                <a:r>
                  <a:rPr lang="en-US" sz="1400" dirty="0">
                    <a:solidFill>
                      <a:prstClr val="black"/>
                    </a:solidFill>
                  </a:rPr>
                  <a:t> are two dimensional vectors and </a:t>
                </a:r>
                <a14:m>
                  <m:oMath xmlns:m="http://schemas.openxmlformats.org/officeDocument/2006/math">
                    <m:r>
                      <m:rPr>
                        <m:sty m:val="p"/>
                      </m:rPr>
                      <a:rPr lang="el-GR" sz="1400" i="1" smtClean="0">
                        <a:solidFill>
                          <a:prstClr val="black"/>
                        </a:solidFill>
                        <a:latin typeface="Cambria Math" panose="02040503050406030204" pitchFamily="18" charset="0"/>
                        <a:ea typeface="Cambria Math" panose="02040503050406030204" pitchFamily="18" charset="0"/>
                      </a:rPr>
                      <m:t>Σ</m:t>
                    </m:r>
                  </m:oMath>
                </a14:m>
                <a:r>
                  <a:rPr lang="en-US" sz="1400" dirty="0">
                    <a:solidFill>
                      <a:prstClr val="black"/>
                    </a:solidFill>
                  </a:rPr>
                  <a:t> is a </a:t>
                </a:r>
                <a14:m>
                  <m:oMath xmlns:m="http://schemas.openxmlformats.org/officeDocument/2006/math">
                    <m:r>
                      <a:rPr lang="en-US" sz="1400" i="1" smtClean="0">
                        <a:solidFill>
                          <a:prstClr val="black"/>
                        </a:solidFill>
                        <a:latin typeface="Cambria Math" panose="02040503050406030204" pitchFamily="18" charset="0"/>
                      </a:rPr>
                      <m:t>2</m:t>
                    </m:r>
                    <m:r>
                      <a:rPr lang="en-US" sz="1400" i="1" smtClean="0">
                        <a:solidFill>
                          <a:prstClr val="black"/>
                        </a:solidFill>
                        <a:latin typeface="Cambria Math" panose="02040503050406030204" pitchFamily="18" charset="0"/>
                        <a:ea typeface="Cambria Math" panose="02040503050406030204" pitchFamily="18" charset="0"/>
                      </a:rPr>
                      <m:t>×2</m:t>
                    </m:r>
                  </m:oMath>
                </a14:m>
                <a:r>
                  <a:rPr lang="en-US" sz="1400" dirty="0">
                    <a:solidFill>
                      <a:prstClr val="black"/>
                    </a:solidFill>
                  </a:rPr>
                  <a:t> matrix.</a:t>
                </a:r>
              </a:p>
            </p:txBody>
          </p:sp>
        </mc:Choice>
        <mc:Fallback xmlns="">
          <p:sp>
            <p:nvSpPr>
              <p:cNvPr id="10" name="Rectangle 9"/>
              <p:cNvSpPr>
                <a:spLocks noRot="1" noChangeAspect="1" noMove="1" noResize="1" noEditPoints="1" noAdjustHandles="1" noChangeArrowheads="1" noChangeShapeType="1" noTextEdit="1"/>
              </p:cNvSpPr>
              <p:nvPr/>
            </p:nvSpPr>
            <p:spPr>
              <a:xfrm>
                <a:off x="3560188" y="1255245"/>
                <a:ext cx="5180029" cy="307777"/>
              </a:xfrm>
              <a:prstGeom prst="rect">
                <a:avLst/>
              </a:prstGeom>
              <a:blipFill rotWithShape="0">
                <a:blip r:embed="rId3"/>
                <a:stretch>
                  <a:fillRect l="-353"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12101" y="2040082"/>
                <a:ext cx="8528116" cy="2928559"/>
              </a:xfrm>
              <a:prstGeom prst="rect">
                <a:avLst/>
              </a:prstGeom>
            </p:spPr>
            <p:txBody>
              <a:bodyPr wrap="square">
                <a:spAutoFit/>
              </a:bodyPr>
              <a:lstStyle/>
              <a:p>
                <a:pPr>
                  <a:spcAft>
                    <a:spcPts val="600"/>
                  </a:spcAft>
                </a:pPr>
                <a:r>
                  <a:rPr lang="en-US" sz="1400" dirty="0">
                    <a:solidFill>
                      <a:prstClr val="black"/>
                    </a:solidFill>
                  </a:rPr>
                  <a:t>The expression for the PDF can be written in a form more suitable for computation by writing out the variables and parameters explicitly:</a:t>
                </a:r>
              </a:p>
              <a:p>
                <a:pPr>
                  <a:spcAft>
                    <a:spcPts val="600"/>
                  </a:spcAft>
                </a:pPr>
                <a14:m>
                  <m:oMathPara xmlns:m="http://schemas.openxmlformats.org/officeDocument/2006/math">
                    <m:oMathParaPr>
                      <m:jc m:val="left"/>
                    </m:oMathParaPr>
                    <m:oMath xmlns:m="http://schemas.openxmlformats.org/officeDocument/2006/math">
                      <m:r>
                        <a:rPr lang="en-US" sz="1400" b="1" i="1" smtClean="0">
                          <a:solidFill>
                            <a:prstClr val="black"/>
                          </a:solidFill>
                          <a:latin typeface="Cambria Math" panose="02040503050406030204" pitchFamily="18" charset="0"/>
                        </a:rPr>
                        <m:t>𝒙</m:t>
                      </m:r>
                      <m:r>
                        <a:rPr lang="en-US" sz="1400" b="1" i="1" smtClean="0">
                          <a:solidFill>
                            <a:prstClr val="black"/>
                          </a:solidFill>
                          <a:latin typeface="Cambria Math" panose="02040503050406030204" pitchFamily="18" charset="0"/>
                        </a:rPr>
                        <m:t>=</m:t>
                      </m:r>
                      <m:d>
                        <m:dPr>
                          <m:begChr m:val="{"/>
                          <m:endChr m:val="}"/>
                          <m:ctrlPr>
                            <a:rPr lang="en-US" sz="1400" b="1" i="1" smtClean="0">
                              <a:solidFill>
                                <a:prstClr val="black"/>
                              </a:solidFill>
                              <a:latin typeface="Cambria Math" panose="02040503050406030204" pitchFamily="18" charset="0"/>
                            </a:rPr>
                          </m:ctrlPr>
                        </m:dPr>
                        <m:e>
                          <m:sSub>
                            <m:sSubPr>
                              <m:ctrlPr>
                                <a:rPr lang="en-US" sz="1400" b="1" i="1" smtClean="0">
                                  <a:solidFill>
                                    <a:prstClr val="black"/>
                                  </a:solidFill>
                                  <a:latin typeface="Cambria Math" panose="02040503050406030204" pitchFamily="18" charset="0"/>
                                </a:rPr>
                              </m:ctrlPr>
                            </m:sSubPr>
                            <m:e>
                              <m:r>
                                <a:rPr lang="en-US" sz="1400" b="1" i="1" smtClean="0">
                                  <a:solidFill>
                                    <a:prstClr val="black"/>
                                  </a:solidFill>
                                  <a:latin typeface="Cambria Math" panose="02040503050406030204" pitchFamily="18" charset="0"/>
                                </a:rPr>
                                <m:t>𝒙</m:t>
                              </m:r>
                            </m:e>
                            <m:sub>
                              <m:r>
                                <a:rPr lang="en-US" sz="1400" b="1" i="1" smtClean="0">
                                  <a:solidFill>
                                    <a:prstClr val="black"/>
                                  </a:solidFill>
                                  <a:latin typeface="Cambria Math" panose="02040503050406030204" pitchFamily="18" charset="0"/>
                                </a:rPr>
                                <m:t>𝟏</m:t>
                              </m:r>
                            </m:sub>
                          </m:sSub>
                          <m:r>
                            <a:rPr lang="en-US" sz="1400" b="1" i="1" smtClean="0">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rPr>
                                <m:t>𝒙</m:t>
                              </m:r>
                            </m:e>
                            <m:sub>
                              <m:r>
                                <a:rPr lang="en-US" sz="1400" b="1" i="1" smtClean="0">
                                  <a:solidFill>
                                    <a:prstClr val="black"/>
                                  </a:solidFill>
                                  <a:latin typeface="Cambria Math" panose="02040503050406030204" pitchFamily="18" charset="0"/>
                                </a:rPr>
                                <m:t>𝟐</m:t>
                              </m:r>
                            </m:sub>
                          </m:sSub>
                        </m:e>
                      </m:d>
                      <m:r>
                        <a:rPr lang="en-US" sz="1400" b="1" i="1" smtClean="0">
                          <a:solidFill>
                            <a:prstClr val="black"/>
                          </a:solidFill>
                          <a:latin typeface="Cambria Math" panose="02040503050406030204" pitchFamily="18" charset="0"/>
                        </a:rPr>
                        <m:t> </m:t>
                      </m:r>
                      <m:r>
                        <m:rPr>
                          <m:nor/>
                        </m:rPr>
                        <a:rPr lang="en-US" sz="1400" smtClean="0">
                          <a:solidFill>
                            <a:prstClr val="black"/>
                          </a:solidFill>
                          <a:latin typeface="Cambria Math" panose="02040503050406030204" pitchFamily="18" charset="0"/>
                        </a:rPr>
                        <m:t>and</m:t>
                      </m:r>
                      <m:r>
                        <a:rPr lang="en-US" sz="1400" b="1" i="1" smtClean="0">
                          <a:solidFill>
                            <a:prstClr val="black"/>
                          </a:solidFill>
                          <a:latin typeface="Cambria Math" panose="02040503050406030204" pitchFamily="18" charset="0"/>
                        </a:rPr>
                        <m:t> </m:t>
                      </m:r>
                      <m:r>
                        <a:rPr lang="en-US" sz="1400" b="1" i="1" smtClean="0">
                          <a:solidFill>
                            <a:prstClr val="black"/>
                          </a:solidFill>
                          <a:latin typeface="Cambria Math" panose="02040503050406030204" pitchFamily="18" charset="0"/>
                          <a:ea typeface="Cambria Math" panose="02040503050406030204" pitchFamily="18" charset="0"/>
                        </a:rPr>
                        <m:t>𝝁</m:t>
                      </m:r>
                      <m:r>
                        <a:rPr lang="en-US" sz="1400" b="1" i="1">
                          <a:solidFill>
                            <a:prstClr val="black"/>
                          </a:solidFill>
                          <a:latin typeface="Cambria Math" panose="02040503050406030204" pitchFamily="18" charset="0"/>
                        </a:rPr>
                        <m:t>=</m:t>
                      </m:r>
                      <m:d>
                        <m:dPr>
                          <m:begChr m:val="{"/>
                          <m:endChr m:val="}"/>
                          <m:ctrlPr>
                            <a:rPr lang="en-US" sz="1400" b="1" i="1">
                              <a:solidFill>
                                <a:prstClr val="black"/>
                              </a:solidFill>
                              <a:latin typeface="Cambria Math" panose="02040503050406030204" pitchFamily="18" charset="0"/>
                            </a:rPr>
                          </m:ctrlPr>
                        </m:dPr>
                        <m:e>
                          <m:sSub>
                            <m:sSubPr>
                              <m:ctrlPr>
                                <a:rPr lang="en-US" sz="1400" b="1"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rPr>
                                <m:t>𝟏</m:t>
                              </m:r>
                            </m:sub>
                          </m:sSub>
                          <m:r>
                            <a:rPr lang="en-US" sz="1400" b="1"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rPr>
                                <m:t>𝟐</m:t>
                              </m:r>
                            </m:sub>
                          </m:sSub>
                        </m:e>
                      </m:d>
                    </m:oMath>
                  </m:oMathPara>
                </a14:m>
                <a:endParaRPr lang="en-US" sz="1400" dirty="0">
                  <a:solidFill>
                    <a:prstClr val="black"/>
                  </a:solidFill>
                </a:endParaRPr>
              </a:p>
              <a:p>
                <a:pPr>
                  <a:spcAft>
                    <a:spcPts val="600"/>
                  </a:spcAft>
                </a:pPr>
                <a14:m>
                  <m:oMathPara xmlns:m="http://schemas.openxmlformats.org/officeDocument/2006/math">
                    <m:oMathParaPr>
                      <m:jc m:val="left"/>
                    </m:oMathParaPr>
                    <m:oMath xmlns:m="http://schemas.openxmlformats.org/officeDocument/2006/math">
                      <m:r>
                        <m:rPr>
                          <m:sty m:val="p"/>
                        </m:rPr>
                        <a:rPr lang="el-GR" sz="1400" i="1">
                          <a:solidFill>
                            <a:prstClr val="black"/>
                          </a:solidFill>
                          <a:latin typeface="Cambria Math" panose="02040503050406030204" pitchFamily="18" charset="0"/>
                          <a:ea typeface="Cambria Math" panose="02040503050406030204" pitchFamily="18" charset="0"/>
                        </a:rPr>
                        <m:t>Σ</m:t>
                      </m:r>
                      <m:r>
                        <a:rPr lang="en-US" sz="1400" i="1" smtClean="0">
                          <a:solidFill>
                            <a:prstClr val="black"/>
                          </a:solidFill>
                          <a:latin typeface="Cambria Math" panose="02040503050406030204" pitchFamily="18" charset="0"/>
                          <a:ea typeface="Cambria Math" panose="02040503050406030204" pitchFamily="18" charset="0"/>
                        </a:rPr>
                        <m:t>=</m:t>
                      </m:r>
                      <m:d>
                        <m:dPr>
                          <m:ctrlPr>
                            <a:rPr lang="en-US" sz="1400" i="1" smtClean="0">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sz="1400" i="1" smtClean="0">
                                  <a:solidFill>
                                    <a:prstClr val="black"/>
                                  </a:solidFill>
                                  <a:latin typeface="Cambria Math" panose="02040503050406030204" pitchFamily="18" charset="0"/>
                                  <a:ea typeface="Cambria Math" panose="02040503050406030204" pitchFamily="18" charset="0"/>
                                </a:rPr>
                              </m:ctrlPr>
                            </m:mPr>
                            <m:mr>
                              <m:e>
                                <m:sSub>
                                  <m:sSubPr>
                                    <m:ctrlPr>
                                      <a:rPr lang="en-US" sz="1400" i="1" smtClean="0">
                                        <a:solidFill>
                                          <a:prstClr val="black"/>
                                        </a:solidFill>
                                        <a:latin typeface="Cambria Math" panose="02040503050406030204" pitchFamily="18" charset="0"/>
                                        <a:ea typeface="Cambria Math" panose="02040503050406030204" pitchFamily="18" charset="0"/>
                                      </a:rPr>
                                    </m:ctrlPr>
                                  </m:sSubPr>
                                  <m:e>
                                    <m:r>
                                      <a:rPr lang="en-US" sz="1400" i="1" smtClean="0">
                                        <a:solidFill>
                                          <a:prstClr val="black"/>
                                        </a:solidFill>
                                        <a:latin typeface="Cambria Math" panose="02040503050406030204" pitchFamily="18" charset="0"/>
                                        <a:ea typeface="Cambria Math" panose="02040503050406030204" pitchFamily="18" charset="0"/>
                                      </a:rPr>
                                      <m:t>𝑐</m:t>
                                    </m:r>
                                  </m:e>
                                  <m:sub>
                                    <m:r>
                                      <a:rPr lang="en-US" sz="1400" i="1" smtClean="0">
                                        <a:solidFill>
                                          <a:prstClr val="black"/>
                                        </a:solidFill>
                                        <a:latin typeface="Cambria Math" panose="02040503050406030204" pitchFamily="18" charset="0"/>
                                        <a:ea typeface="Cambria Math" panose="02040503050406030204" pitchFamily="18" charset="0"/>
                                      </a:rPr>
                                      <m:t>11</m:t>
                                    </m:r>
                                  </m:sub>
                                </m:sSub>
                              </m:e>
                              <m:e>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𝑐</m:t>
                                    </m:r>
                                  </m:e>
                                  <m:sub>
                                    <m:r>
                                      <a:rPr lang="en-US" sz="1400" i="1">
                                        <a:solidFill>
                                          <a:prstClr val="black"/>
                                        </a:solidFill>
                                        <a:latin typeface="Cambria Math" panose="02040503050406030204" pitchFamily="18" charset="0"/>
                                        <a:ea typeface="Cambria Math" panose="02040503050406030204" pitchFamily="18" charset="0"/>
                                      </a:rPr>
                                      <m:t>1</m:t>
                                    </m:r>
                                    <m:r>
                                      <a:rPr lang="en-US" sz="1400" i="1" smtClean="0">
                                        <a:solidFill>
                                          <a:prstClr val="black"/>
                                        </a:solidFill>
                                        <a:latin typeface="Cambria Math" panose="02040503050406030204" pitchFamily="18" charset="0"/>
                                        <a:ea typeface="Cambria Math" panose="02040503050406030204" pitchFamily="18" charset="0"/>
                                      </a:rPr>
                                      <m:t>2</m:t>
                                    </m:r>
                                  </m:sub>
                                </m:sSub>
                              </m:e>
                            </m:mr>
                            <m:mr>
                              <m:e>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𝑐</m:t>
                                    </m:r>
                                  </m:e>
                                  <m:sub>
                                    <m:r>
                                      <a:rPr lang="en-US" sz="1400" i="1" smtClean="0">
                                        <a:solidFill>
                                          <a:prstClr val="black"/>
                                        </a:solidFill>
                                        <a:latin typeface="Cambria Math" panose="02040503050406030204" pitchFamily="18" charset="0"/>
                                        <a:ea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1</m:t>
                                    </m:r>
                                  </m:sub>
                                </m:sSub>
                              </m:e>
                              <m:e>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𝑐</m:t>
                                    </m:r>
                                  </m:e>
                                  <m:sub>
                                    <m:r>
                                      <a:rPr lang="en-US" sz="1400" i="1" smtClean="0">
                                        <a:solidFill>
                                          <a:prstClr val="black"/>
                                        </a:solidFill>
                                        <a:latin typeface="Cambria Math" panose="02040503050406030204" pitchFamily="18" charset="0"/>
                                        <a:ea typeface="Cambria Math" panose="02040503050406030204" pitchFamily="18" charset="0"/>
                                      </a:rPr>
                                      <m:t>22</m:t>
                                    </m:r>
                                  </m:sub>
                                </m:sSub>
                              </m:e>
                            </m:mr>
                          </m:m>
                        </m:e>
                      </m:d>
                    </m:oMath>
                  </m:oMathPara>
                </a14:m>
                <a:endParaRPr lang="en-US" sz="1400" dirty="0">
                  <a:solidFill>
                    <a:prstClr val="black"/>
                  </a:solidFill>
                </a:endParaRPr>
              </a:p>
              <a:p>
                <a:pPr>
                  <a:spcAft>
                    <a:spcPts val="600"/>
                  </a:spcAft>
                </a:pPr>
                <a:r>
                  <a:rPr lang="en-US" sz="1400" dirty="0">
                    <a:solidFill>
                      <a:prstClr val="black"/>
                    </a:solidFill>
                  </a:rPr>
                  <a:t>Then, the determinant in the expression turns out to be </a:t>
                </a:r>
                <a14:m>
                  <m:oMath xmlns:m="http://schemas.openxmlformats.org/officeDocument/2006/math">
                    <m:d>
                      <m:dPr>
                        <m:begChr m:val="|"/>
                        <m:endChr m:val="|"/>
                        <m:ctrlPr>
                          <a:rPr lang="en-US" sz="1400" i="1" smtClean="0">
                            <a:solidFill>
                              <a:prstClr val="black"/>
                            </a:solidFill>
                            <a:latin typeface="Cambria Math" panose="02040503050406030204" pitchFamily="18" charset="0"/>
                          </a:rPr>
                        </m:ctrlPr>
                      </m:dPr>
                      <m:e>
                        <m:r>
                          <m:rPr>
                            <m:sty m:val="p"/>
                          </m:rPr>
                          <a:rPr lang="el-GR" sz="1400" i="1" smtClean="0">
                            <a:solidFill>
                              <a:prstClr val="black"/>
                            </a:solidFill>
                            <a:latin typeface="Cambria Math" panose="02040503050406030204" pitchFamily="18" charset="0"/>
                            <a:ea typeface="Cambria Math" panose="02040503050406030204" pitchFamily="18" charset="0"/>
                          </a:rPr>
                          <m:t>Σ</m:t>
                        </m:r>
                      </m:e>
                    </m:d>
                    <m:r>
                      <a:rPr lang="en-US" sz="1400" i="1" smtClean="0">
                        <a:solidFill>
                          <a:prstClr val="black"/>
                        </a:solidFill>
                        <a:latin typeface="Cambria Math" panose="02040503050406030204" pitchFamily="18" charset="0"/>
                      </a:rPr>
                      <m:t>=</m:t>
                    </m:r>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11</m:t>
                        </m:r>
                      </m:sub>
                    </m:sSub>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22</m:t>
                        </m:r>
                      </m:sub>
                    </m:sSub>
                    <m:r>
                      <a:rPr lang="en-US" sz="1400" i="1" smtClean="0">
                        <a:solidFill>
                          <a:prstClr val="black"/>
                        </a:solidFill>
                        <a:latin typeface="Cambria Math" panose="02040503050406030204" pitchFamily="18" charset="0"/>
                      </a:rPr>
                      <m:t>−</m:t>
                    </m:r>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12</m:t>
                        </m:r>
                      </m:sub>
                    </m:sSub>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𝑐</m:t>
                        </m:r>
                      </m:e>
                      <m:sub>
                        <m:r>
                          <a:rPr lang="en-US" sz="1400" i="1" smtClean="0">
                            <a:solidFill>
                              <a:prstClr val="black"/>
                            </a:solidFill>
                            <a:latin typeface="Cambria Math" panose="02040503050406030204" pitchFamily="18" charset="0"/>
                          </a:rPr>
                          <m:t>21</m:t>
                        </m:r>
                      </m:sub>
                    </m:sSub>
                  </m:oMath>
                </a14:m>
                <a:endParaRPr lang="en-US" sz="1400" dirty="0">
                  <a:solidFill>
                    <a:prstClr val="black"/>
                  </a:solidFill>
                </a:endParaRPr>
              </a:p>
              <a:p>
                <a:pPr>
                  <a:spcAft>
                    <a:spcPts val="600"/>
                  </a:spcAft>
                </a:pPr>
                <a:r>
                  <a:rPr lang="en-US" sz="1400" dirty="0">
                    <a:solidFill>
                      <a:prstClr val="black"/>
                    </a:solidFill>
                  </a:rPr>
                  <a:t>The argument of the exponential turns out to be</a:t>
                </a:r>
              </a:p>
              <a:p>
                <a:pPr>
                  <a:spcAft>
                    <a:spcPts val="600"/>
                  </a:spcAft>
                </a:pPr>
                <a:endParaRPr lang="en-US" sz="1400" dirty="0">
                  <a:solidFill>
                    <a:prstClr val="black"/>
                  </a:solidFill>
                </a:endParaRPr>
              </a:p>
              <a:p>
                <a:pPr>
                  <a:spcAft>
                    <a:spcPts val="600"/>
                  </a:spcAft>
                </a:pPr>
                <a:endParaRPr lang="en-US" sz="1400" dirty="0">
                  <a:solidFill>
                    <a:prstClr val="black"/>
                  </a:solidFill>
                </a:endParaRPr>
              </a:p>
              <a:p>
                <a:pPr>
                  <a:spcAft>
                    <a:spcPts val="600"/>
                  </a:spcAft>
                </a:pPr>
                <a:r>
                  <a:rPr lang="en-US" sz="1400" dirty="0">
                    <a:solidFill>
                      <a:prstClr val="black"/>
                    </a:solidFill>
                  </a:rPr>
                  <a:t>It is highly recommended that you define a general function to compute the PDF of a Gaussian distribution in multiple dimensions.</a:t>
                </a:r>
              </a:p>
            </p:txBody>
          </p:sp>
        </mc:Choice>
        <mc:Fallback xmlns="">
          <p:sp>
            <p:nvSpPr>
              <p:cNvPr id="11" name="Rectangle 10"/>
              <p:cNvSpPr>
                <a:spLocks noRot="1" noChangeAspect="1" noMove="1" noResize="1" noEditPoints="1" noAdjustHandles="1" noChangeArrowheads="1" noChangeShapeType="1" noTextEdit="1"/>
              </p:cNvSpPr>
              <p:nvPr/>
            </p:nvSpPr>
            <p:spPr>
              <a:xfrm>
                <a:off x="212101" y="2040082"/>
                <a:ext cx="8528116" cy="2928559"/>
              </a:xfrm>
              <a:prstGeom prst="rect">
                <a:avLst/>
              </a:prstGeom>
              <a:blipFill rotWithShape="0">
                <a:blip r:embed="rId4"/>
                <a:stretch>
                  <a:fillRect l="-214" t="-417" b="-1250"/>
                </a:stretch>
              </a:blipFill>
            </p:spPr>
            <p:txBody>
              <a:bodyPr/>
              <a:lstStyle/>
              <a:p>
                <a:r>
                  <a:rPr lang="en-US">
                    <a:noFill/>
                  </a:rPr>
                  <a:t> </a:t>
                </a:r>
              </a:p>
            </p:txBody>
          </p:sp>
        </mc:Fallback>
      </mc:AlternateContent>
      <p:pic>
        <p:nvPicPr>
          <p:cNvPr id="14" name="Picture 13"/>
          <p:cNvPicPr>
            <a:picLocks noChangeAspect="1"/>
          </p:cNvPicPr>
          <p:nvPr/>
        </p:nvPicPr>
        <p:blipFill>
          <a:blip r:embed="rId5"/>
          <a:stretch>
            <a:fillRect/>
          </a:stretch>
        </p:blipFill>
        <p:spPr>
          <a:xfrm>
            <a:off x="2275787" y="3905671"/>
            <a:ext cx="4407817" cy="462873"/>
          </a:xfrm>
          <a:prstGeom prst="rect">
            <a:avLst/>
          </a:prstGeom>
        </p:spPr>
      </p:pic>
      <p:sp>
        <p:nvSpPr>
          <p:cNvPr id="3" name="Title 2"/>
          <p:cNvSpPr>
            <a:spLocks noGrp="1"/>
          </p:cNvSpPr>
          <p:nvPr>
            <p:ph type="title"/>
          </p:nvPr>
        </p:nvSpPr>
        <p:spPr/>
        <p:txBody>
          <a:bodyPr/>
          <a:lstStyle/>
          <a:p>
            <a:r>
              <a:rPr lang="en-US" dirty="0"/>
              <a:t>Calculation of the PDF of the </a:t>
            </a:r>
            <a:r>
              <a:rPr lang="en-US" dirty="0" err="1"/>
              <a:t>binormal</a:t>
            </a:r>
            <a:r>
              <a:rPr lang="en-US" dirty="0"/>
              <a:t> distribution</a:t>
            </a:r>
          </a:p>
        </p:txBody>
      </p:sp>
    </p:spTree>
    <p:extLst>
      <p:ext uri="{BB962C8B-B14F-4D97-AF65-F5344CB8AC3E}">
        <p14:creationId xmlns:p14="http://schemas.microsoft.com/office/powerpoint/2010/main" val="3595833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Rectangle 16"/>
              <p:cNvSpPr/>
              <p:nvPr/>
            </p:nvSpPr>
            <p:spPr>
              <a:xfrm>
                <a:off x="313588" y="2345857"/>
                <a:ext cx="8821261" cy="2252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5400" i="1" smtClean="0">
                              <a:solidFill>
                                <a:prstClr val="black"/>
                              </a:solidFill>
                              <a:latin typeface="Cambria Math" panose="02040503050406030204" pitchFamily="18" charset="0"/>
                            </a:rPr>
                          </m:ctrlPr>
                        </m:fPr>
                        <m:num>
                          <m:r>
                            <a:rPr lang="en-US" sz="5400" i="1">
                              <a:solidFill>
                                <a:prstClr val="black"/>
                              </a:solidFill>
                              <a:latin typeface="Cambria Math" panose="02040503050406030204" pitchFamily="18" charset="0"/>
                            </a:rPr>
                            <m:t>1</m:t>
                          </m:r>
                        </m:num>
                        <m:den>
                          <m:sSup>
                            <m:sSupPr>
                              <m:ctrlPr>
                                <a:rPr lang="en-US" sz="5400" i="1">
                                  <a:solidFill>
                                    <a:prstClr val="black"/>
                                  </a:solidFill>
                                  <a:latin typeface="Cambria Math" panose="02040503050406030204" pitchFamily="18" charset="0"/>
                                </a:rPr>
                              </m:ctrlPr>
                            </m:sSupPr>
                            <m:e>
                              <m:d>
                                <m:dPr>
                                  <m:ctrlPr>
                                    <a:rPr lang="en-US" sz="5400" i="1">
                                      <a:solidFill>
                                        <a:prstClr val="black"/>
                                      </a:solidFill>
                                      <a:latin typeface="Cambria Math" panose="02040503050406030204" pitchFamily="18" charset="0"/>
                                    </a:rPr>
                                  </m:ctrlPr>
                                </m:dPr>
                                <m:e>
                                  <m:r>
                                    <a:rPr lang="en-US" sz="5400" i="1">
                                      <a:solidFill>
                                        <a:prstClr val="black"/>
                                      </a:solidFill>
                                      <a:latin typeface="Cambria Math" panose="02040503050406030204" pitchFamily="18" charset="0"/>
                                    </a:rPr>
                                    <m:t>2</m:t>
                                  </m:r>
                                  <m:r>
                                    <a:rPr lang="en-US" sz="5400" i="1">
                                      <a:solidFill>
                                        <a:prstClr val="black"/>
                                      </a:solidFill>
                                      <a:latin typeface="Cambria Math" panose="02040503050406030204" pitchFamily="18" charset="0"/>
                                      <a:ea typeface="Cambria Math" panose="02040503050406030204" pitchFamily="18" charset="0"/>
                                    </a:rPr>
                                    <m:t>𝜋</m:t>
                                  </m:r>
                                </m:e>
                              </m:d>
                            </m:e>
                            <m:sup>
                              <m:f>
                                <m:fPr>
                                  <m:ctrlPr>
                                    <a:rPr lang="en-US" sz="5400" i="1">
                                      <a:solidFill>
                                        <a:prstClr val="black"/>
                                      </a:solidFill>
                                      <a:latin typeface="Cambria Math" panose="02040503050406030204" pitchFamily="18" charset="0"/>
                                    </a:rPr>
                                  </m:ctrlPr>
                                </m:fPr>
                                <m:num>
                                  <m:r>
                                    <a:rPr lang="en-US" sz="5400" i="1">
                                      <a:solidFill>
                                        <a:prstClr val="black"/>
                                      </a:solidFill>
                                      <a:latin typeface="Cambria Math" panose="02040503050406030204" pitchFamily="18" charset="0"/>
                                    </a:rPr>
                                    <m:t>𝑑</m:t>
                                  </m:r>
                                </m:num>
                                <m:den>
                                  <m:r>
                                    <a:rPr lang="en-US" sz="5400" i="1">
                                      <a:solidFill>
                                        <a:prstClr val="black"/>
                                      </a:solidFill>
                                      <a:latin typeface="Cambria Math" panose="02040503050406030204" pitchFamily="18" charset="0"/>
                                    </a:rPr>
                                    <m:t>2</m:t>
                                  </m:r>
                                </m:den>
                              </m:f>
                            </m:sup>
                          </m:sSup>
                          <m:rad>
                            <m:radPr>
                              <m:degHide m:val="on"/>
                              <m:ctrlPr>
                                <a:rPr lang="en-US" sz="5400" i="1" smtClean="0">
                                  <a:solidFill>
                                    <a:prstClr val="black"/>
                                  </a:solidFill>
                                  <a:latin typeface="Cambria Math" panose="02040503050406030204" pitchFamily="18" charset="0"/>
                                </a:rPr>
                              </m:ctrlPr>
                            </m:radPr>
                            <m:deg/>
                            <m:e>
                              <m:d>
                                <m:dPr>
                                  <m:begChr m:val="|"/>
                                  <m:endChr m:val="|"/>
                                  <m:ctrlPr>
                                    <a:rPr lang="en-US" sz="5400" i="1">
                                      <a:solidFill>
                                        <a:prstClr val="black"/>
                                      </a:solidFill>
                                      <a:latin typeface="Cambria Math" panose="02040503050406030204" pitchFamily="18" charset="0"/>
                                      <a:ea typeface="Cambria Math" panose="02040503050406030204" pitchFamily="18" charset="0"/>
                                    </a:rPr>
                                  </m:ctrlPr>
                                </m:dPr>
                                <m:e>
                                  <m:r>
                                    <m:rPr>
                                      <m:sty m:val="p"/>
                                    </m:rPr>
                                    <a:rPr lang="el-GR" sz="5400" i="1">
                                      <a:solidFill>
                                        <a:prstClr val="black"/>
                                      </a:solidFill>
                                      <a:latin typeface="Cambria Math" panose="02040503050406030204" pitchFamily="18" charset="0"/>
                                      <a:ea typeface="Cambria Math" panose="02040503050406030204" pitchFamily="18" charset="0"/>
                                    </a:rPr>
                                    <m:t>Σ</m:t>
                                  </m:r>
                                </m:e>
                              </m:d>
                            </m:e>
                          </m:rad>
                        </m:den>
                      </m:f>
                      <m:sSup>
                        <m:sSupPr>
                          <m:ctrlPr>
                            <a:rPr lang="en-US" sz="5400" i="1">
                              <a:solidFill>
                                <a:prstClr val="black"/>
                              </a:solidFill>
                              <a:latin typeface="Cambria Math" panose="02040503050406030204" pitchFamily="18" charset="0"/>
                            </a:rPr>
                          </m:ctrlPr>
                        </m:sSupPr>
                        <m:e>
                          <m:r>
                            <a:rPr lang="en-US" sz="5400" i="1">
                              <a:solidFill>
                                <a:prstClr val="black"/>
                              </a:solidFill>
                              <a:latin typeface="Cambria Math" panose="02040503050406030204" pitchFamily="18" charset="0"/>
                            </a:rPr>
                            <m:t>𝑒</m:t>
                          </m:r>
                        </m:e>
                        <m:sup>
                          <m:r>
                            <a:rPr lang="en-US" sz="5400" i="1">
                              <a:solidFill>
                                <a:prstClr val="black"/>
                              </a:solidFill>
                              <a:latin typeface="Cambria Math" panose="02040503050406030204" pitchFamily="18" charset="0"/>
                            </a:rPr>
                            <m:t>−</m:t>
                          </m:r>
                          <m:f>
                            <m:fPr>
                              <m:ctrlPr>
                                <a:rPr lang="en-US" sz="5400" i="1">
                                  <a:solidFill>
                                    <a:prstClr val="black"/>
                                  </a:solidFill>
                                  <a:latin typeface="Cambria Math" panose="02040503050406030204" pitchFamily="18" charset="0"/>
                                </a:rPr>
                              </m:ctrlPr>
                            </m:fPr>
                            <m:num>
                              <m:r>
                                <a:rPr lang="en-US" sz="5400" i="1">
                                  <a:solidFill>
                                    <a:prstClr val="black"/>
                                  </a:solidFill>
                                  <a:latin typeface="Cambria Math" panose="02040503050406030204" pitchFamily="18" charset="0"/>
                                </a:rPr>
                                <m:t>1</m:t>
                              </m:r>
                            </m:num>
                            <m:den>
                              <m:r>
                                <a:rPr lang="en-US" sz="5400" i="1">
                                  <a:solidFill>
                                    <a:prstClr val="black"/>
                                  </a:solidFill>
                                  <a:latin typeface="Cambria Math" panose="02040503050406030204" pitchFamily="18" charset="0"/>
                                </a:rPr>
                                <m:t>2</m:t>
                              </m:r>
                            </m:den>
                          </m:f>
                          <m:r>
                            <a:rPr lang="en-US" sz="5400" b="0" i="1" smtClean="0">
                              <a:solidFill>
                                <a:prstClr val="black"/>
                              </a:solidFill>
                              <a:latin typeface="Cambria Math" panose="02040503050406030204" pitchFamily="18" charset="0"/>
                            </a:rPr>
                            <m:t> </m:t>
                          </m:r>
                          <m:d>
                            <m:dPr>
                              <m:ctrlPr>
                                <a:rPr lang="en-US" sz="5400" i="1">
                                  <a:solidFill>
                                    <a:prstClr val="black"/>
                                  </a:solidFill>
                                  <a:latin typeface="Cambria Math" panose="02040503050406030204" pitchFamily="18" charset="0"/>
                                </a:rPr>
                              </m:ctrlPr>
                            </m:dPr>
                            <m:e>
                              <m:r>
                                <a:rPr lang="en-US" sz="5400" b="1" i="1">
                                  <a:solidFill>
                                    <a:prstClr val="black"/>
                                  </a:solidFill>
                                  <a:latin typeface="Cambria Math" panose="02040503050406030204" pitchFamily="18" charset="0"/>
                                </a:rPr>
                                <m:t>𝒙</m:t>
                              </m:r>
                              <m:r>
                                <a:rPr lang="en-US" sz="5400" i="1">
                                  <a:solidFill>
                                    <a:prstClr val="black"/>
                                  </a:solidFill>
                                  <a:latin typeface="Cambria Math" panose="02040503050406030204" pitchFamily="18" charset="0"/>
                                </a:rPr>
                                <m:t>−</m:t>
                              </m:r>
                              <m:r>
                                <a:rPr lang="en-US" sz="5400" b="1" i="1">
                                  <a:solidFill>
                                    <a:prstClr val="black"/>
                                  </a:solidFill>
                                  <a:latin typeface="Cambria Math" panose="02040503050406030204" pitchFamily="18" charset="0"/>
                                  <a:ea typeface="Cambria Math" panose="02040503050406030204" pitchFamily="18" charset="0"/>
                                </a:rPr>
                                <m:t>𝝁</m:t>
                              </m:r>
                            </m:e>
                          </m:d>
                          <m:r>
                            <a:rPr lang="en-US" sz="5400" i="1">
                              <a:solidFill>
                                <a:prstClr val="black"/>
                              </a:solidFill>
                              <a:latin typeface="Cambria Math" panose="02040503050406030204" pitchFamily="18" charset="0"/>
                              <a:ea typeface="Cambria Math" panose="02040503050406030204" pitchFamily="18" charset="0"/>
                            </a:rPr>
                            <m:t> </m:t>
                          </m:r>
                          <m:sSup>
                            <m:sSupPr>
                              <m:ctrlPr>
                                <a:rPr lang="en-US" sz="5400" i="1">
                                  <a:solidFill>
                                    <a:prstClr val="black"/>
                                  </a:solidFill>
                                  <a:latin typeface="Cambria Math" panose="02040503050406030204" pitchFamily="18" charset="0"/>
                                </a:rPr>
                              </m:ctrlPr>
                            </m:sSupPr>
                            <m:e>
                              <m:r>
                                <m:rPr>
                                  <m:sty m:val="p"/>
                                </m:rPr>
                                <a:rPr lang="el-GR" sz="5400" i="1">
                                  <a:solidFill>
                                    <a:prstClr val="black"/>
                                  </a:solidFill>
                                  <a:latin typeface="Cambria Math" panose="02040503050406030204" pitchFamily="18" charset="0"/>
                                  <a:ea typeface="Cambria Math" panose="02040503050406030204" pitchFamily="18" charset="0"/>
                                </a:rPr>
                                <m:t>Σ</m:t>
                              </m:r>
                            </m:e>
                            <m:sup>
                              <m:r>
                                <a:rPr lang="en-US" sz="5400" i="1">
                                  <a:solidFill>
                                    <a:prstClr val="black"/>
                                  </a:solidFill>
                                  <a:latin typeface="Cambria Math" panose="02040503050406030204" pitchFamily="18" charset="0"/>
                                </a:rPr>
                                <m:t>−1</m:t>
                              </m:r>
                            </m:sup>
                          </m:sSup>
                          <m:sSup>
                            <m:sSupPr>
                              <m:ctrlPr>
                                <a:rPr lang="en-US" sz="5400" i="1">
                                  <a:solidFill>
                                    <a:prstClr val="black"/>
                                  </a:solidFill>
                                  <a:latin typeface="Cambria Math" panose="02040503050406030204" pitchFamily="18" charset="0"/>
                                </a:rPr>
                              </m:ctrlPr>
                            </m:sSupPr>
                            <m:e>
                              <m:d>
                                <m:dPr>
                                  <m:ctrlPr>
                                    <a:rPr lang="en-US" sz="5400" i="1">
                                      <a:solidFill>
                                        <a:prstClr val="black"/>
                                      </a:solidFill>
                                      <a:latin typeface="Cambria Math" panose="02040503050406030204" pitchFamily="18" charset="0"/>
                                    </a:rPr>
                                  </m:ctrlPr>
                                </m:dPr>
                                <m:e>
                                  <m:r>
                                    <a:rPr lang="en-US" sz="5400" b="1" i="1">
                                      <a:solidFill>
                                        <a:prstClr val="black"/>
                                      </a:solidFill>
                                      <a:latin typeface="Cambria Math" panose="02040503050406030204" pitchFamily="18" charset="0"/>
                                    </a:rPr>
                                    <m:t>𝒙</m:t>
                                  </m:r>
                                  <m:r>
                                    <a:rPr lang="en-US" sz="5400" i="1">
                                      <a:solidFill>
                                        <a:prstClr val="black"/>
                                      </a:solidFill>
                                      <a:latin typeface="Cambria Math" panose="02040503050406030204" pitchFamily="18" charset="0"/>
                                    </a:rPr>
                                    <m:t>−</m:t>
                                  </m:r>
                                  <m:r>
                                    <a:rPr lang="en-US" sz="5400" b="1" i="1">
                                      <a:solidFill>
                                        <a:prstClr val="black"/>
                                      </a:solidFill>
                                      <a:latin typeface="Cambria Math" panose="02040503050406030204" pitchFamily="18" charset="0"/>
                                      <a:ea typeface="Cambria Math" panose="02040503050406030204" pitchFamily="18" charset="0"/>
                                    </a:rPr>
                                    <m:t>𝝁</m:t>
                                  </m:r>
                                </m:e>
                              </m:d>
                            </m:e>
                            <m:sup>
                              <m:r>
                                <a:rPr lang="en-US" sz="5400" i="1">
                                  <a:solidFill>
                                    <a:prstClr val="black"/>
                                  </a:solidFill>
                                  <a:latin typeface="Cambria Math" panose="02040503050406030204" pitchFamily="18" charset="0"/>
                                </a:rPr>
                                <m:t>𝑇</m:t>
                              </m:r>
                            </m:sup>
                          </m:sSup>
                        </m:sup>
                      </m:sSup>
                    </m:oMath>
                  </m:oMathPara>
                </a14:m>
                <a:endParaRPr lang="en-US" sz="5400"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313588" y="2345857"/>
                <a:ext cx="8821261" cy="2252540"/>
              </a:xfrm>
              <a:prstGeom prst="rect">
                <a:avLst/>
              </a:prstGeom>
              <a:blipFill rotWithShape="0">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solidFill>
                  <a:prstClr val="black"/>
                </a:solidFill>
              </a:rPr>
              <a:t>Calculation of the PDF of the </a:t>
            </a:r>
            <a:r>
              <a:rPr lang="en-US" dirty="0" err="1">
                <a:solidFill>
                  <a:prstClr val="black"/>
                </a:solidFill>
              </a:rPr>
              <a:t>multinormal</a:t>
            </a:r>
            <a:r>
              <a:rPr lang="en-US" dirty="0">
                <a:solidFill>
                  <a:prstClr val="black"/>
                </a:solidFill>
              </a:rPr>
              <a:t> distribution</a:t>
            </a:r>
            <a:endParaRPr lang="en-US" dirty="0"/>
          </a:p>
        </p:txBody>
      </p:sp>
      <mc:AlternateContent xmlns:mc="http://schemas.openxmlformats.org/markup-compatibility/2006" xmlns:a14="http://schemas.microsoft.com/office/drawing/2010/main">
        <mc:Choice Requires="a14">
          <p:sp>
            <p:nvSpPr>
              <p:cNvPr id="47" name="Rectangle 46"/>
              <p:cNvSpPr/>
              <p:nvPr/>
            </p:nvSpPr>
            <p:spPr>
              <a:xfrm>
                <a:off x="323657" y="835526"/>
                <a:ext cx="3060567" cy="1169551"/>
              </a:xfrm>
              <a:prstGeom prst="rect">
                <a:avLst/>
              </a:prstGeom>
              <a:solidFill>
                <a:schemeClr val="bg2">
                  <a:lumMod val="9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r>
                  <a:rPr lang="en-US" sz="1400" dirty="0">
                    <a:solidFill>
                      <a:schemeClr val="tx1"/>
                    </a:solidFill>
                  </a:rPr>
                  <a:t>The covariance matrix (</a:t>
                </a:r>
                <a14:m>
                  <m:oMath xmlns:m="http://schemas.openxmlformats.org/officeDocument/2006/math">
                    <m:r>
                      <a:rPr lang="en-US" sz="1400" b="0" i="1" smtClean="0">
                        <a:solidFill>
                          <a:schemeClr val="tx1"/>
                        </a:solidFill>
                        <a:latin typeface="Cambria Math" panose="02040503050406030204" pitchFamily="18" charset="0"/>
                      </a:rPr>
                      <m:t>𝑑</m:t>
                    </m:r>
                    <m:r>
                      <a:rPr lang="en-US" sz="1400" b="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for a given numerical dataset (</a:t>
                </a:r>
                <a14:m>
                  <m:oMath xmlns:m="http://schemas.openxmlformats.org/officeDocument/2006/math">
                    <m:r>
                      <a:rPr lang="en-US" sz="1400" b="0" i="1" smtClean="0">
                        <a:solidFill>
                          <a:schemeClr val="tx1"/>
                        </a:solidFill>
                        <a:latin typeface="Cambria Math" panose="02040503050406030204" pitchFamily="18" charset="0"/>
                      </a:rPr>
                      <m:t>𝑁</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can be found using callable functions available in most numerical software development platforms.</a:t>
                </a:r>
              </a:p>
            </p:txBody>
          </p:sp>
        </mc:Choice>
        <mc:Fallback xmlns="">
          <p:sp>
            <p:nvSpPr>
              <p:cNvPr id="47" name="Rectangle 46"/>
              <p:cNvSpPr>
                <a:spLocks noRot="1" noChangeAspect="1" noMove="1" noResize="1" noEditPoints="1" noAdjustHandles="1" noChangeArrowheads="1" noChangeShapeType="1" noTextEdit="1"/>
              </p:cNvSpPr>
              <p:nvPr/>
            </p:nvSpPr>
            <p:spPr>
              <a:xfrm>
                <a:off x="323657" y="835526"/>
                <a:ext cx="3060567" cy="1169551"/>
              </a:xfrm>
              <a:prstGeom prst="rect">
                <a:avLst/>
              </a:prstGeom>
              <a:blipFill rotWithShape="0">
                <a:blip r:embed="rId3"/>
                <a:stretch>
                  <a:fillRect b="-3030"/>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189928" y="4598397"/>
                <a:ext cx="4523474" cy="1528175"/>
              </a:xfrm>
              <a:prstGeom prst="rect">
                <a:avLst/>
              </a:prstGeom>
              <a:solidFill>
                <a:schemeClr val="accent2">
                  <a:lumMod val="60000"/>
                  <a:lumOff val="4000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solidFill>
                  </a:rPr>
                  <a:t>The determinant of the covariance matrix can be found using callable functions available in most numerical software development platforms.</a:t>
                </a:r>
              </a:p>
              <a:p>
                <a:endParaRPr lang="en-US" sz="1400" dirty="0">
                  <a:solidFill>
                    <a:schemeClr val="tx1"/>
                  </a:solidFill>
                </a:endParaRPr>
              </a:p>
              <a:p>
                <a:r>
                  <a:rPr lang="en-US" sz="1400" dirty="0">
                    <a:solidFill>
                      <a:schemeClr val="tx1"/>
                    </a:solidFill>
                  </a:rPr>
                  <a:t>For the simple case of a </a:t>
                </a:r>
                <a14:m>
                  <m:oMath xmlns:m="http://schemas.openxmlformats.org/officeDocument/2006/math">
                    <m:r>
                      <a:rPr lang="en-US" sz="1400" b="0" i="1" smtClean="0">
                        <a:solidFill>
                          <a:schemeClr val="tx1"/>
                        </a:solidFill>
                        <a:latin typeface="Cambria Math" panose="02040503050406030204" pitchFamily="18" charset="0"/>
                      </a:rPr>
                      <m:t>2</m:t>
                    </m:r>
                    <m:r>
                      <a:rPr lang="en-US" sz="1400" i="1">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2</m:t>
                    </m:r>
                  </m:oMath>
                </a14:m>
                <a:r>
                  <a:rPr lang="en-US" sz="1400" dirty="0">
                    <a:solidFill>
                      <a:schemeClr val="tx1"/>
                    </a:solidFill>
                  </a:rPr>
                  <a:t> covariance matrix </a:t>
                </a:r>
                <a14:m>
                  <m:oMath xmlns:m="http://schemas.openxmlformats.org/officeDocument/2006/math">
                    <m:d>
                      <m:dPr>
                        <m:begChr m:val="["/>
                        <m:endChr m:val="]"/>
                        <m:ctrlPr>
                          <a:rPr lang="en-US" sz="1400" i="1" smtClean="0">
                            <a:solidFill>
                              <a:schemeClr val="tx1"/>
                            </a:solidFill>
                            <a:latin typeface="Cambria Math" panose="02040503050406030204" pitchFamily="18" charset="0"/>
                          </a:rPr>
                        </m:ctrlPr>
                      </m:dPr>
                      <m:e>
                        <m:m>
                          <m:mPr>
                            <m:mcs>
                              <m:mc>
                                <m:mcPr>
                                  <m:count m:val="2"/>
                                  <m:mcJc m:val="center"/>
                                </m:mcPr>
                              </m:mc>
                            </m:mcs>
                            <m:ctrlPr>
                              <a:rPr lang="en-US" sz="1400" i="1" smtClean="0">
                                <a:solidFill>
                                  <a:schemeClr val="tx1"/>
                                </a:solidFill>
                                <a:latin typeface="Cambria Math" panose="02040503050406030204" pitchFamily="18" charset="0"/>
                              </a:rPr>
                            </m:ctrlPr>
                          </m:mPr>
                          <m:mr>
                            <m:e>
                              <m:sSub>
                                <m:sSubPr>
                                  <m:ctrlPr>
                                    <a:rPr lang="en-US" sz="140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11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2</m:t>
                                  </m:r>
                                </m:sub>
                              </m:sSub>
                            </m:e>
                          </m:m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22</m:t>
                                  </m:r>
                                </m:sub>
                              </m:sSub>
                            </m:e>
                          </m:mr>
                        </m:m>
                      </m:e>
                    </m:d>
                  </m:oMath>
                </a14:m>
                <a:r>
                  <a:rPr lang="en-US" sz="1400" dirty="0">
                    <a:solidFill>
                      <a:schemeClr val="tx1"/>
                    </a:solidFill>
                  </a:rPr>
                  <a:t>, the determinant is readily calculated as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11</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22</m:t>
                        </m:r>
                      </m:sub>
                    </m:sSub>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2</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m:t>
                        </m:r>
                        <m:r>
                          <a:rPr lang="en-US" sz="1400" i="1">
                            <a:solidFill>
                              <a:schemeClr val="tx1"/>
                            </a:solidFill>
                            <a:latin typeface="Cambria Math" panose="02040503050406030204" pitchFamily="18" charset="0"/>
                          </a:rPr>
                          <m:t>1</m:t>
                        </m:r>
                      </m:sub>
                    </m:sSub>
                  </m:oMath>
                </a14:m>
                <a:r>
                  <a:rPr lang="en-US" sz="1400" dirty="0">
                    <a:solidFill>
                      <a:schemeClr val="tx1"/>
                    </a:solidFill>
                  </a:rPr>
                  <a:t>.</a:t>
                </a:r>
              </a:p>
            </p:txBody>
          </p:sp>
        </mc:Choice>
        <mc:Fallback xmlns="">
          <p:sp>
            <p:nvSpPr>
              <p:cNvPr id="48" name="Rectangle 47"/>
              <p:cNvSpPr>
                <a:spLocks noRot="1" noChangeAspect="1" noMove="1" noResize="1" noEditPoints="1" noAdjustHandles="1" noChangeArrowheads="1" noChangeShapeType="1" noTextEdit="1"/>
              </p:cNvSpPr>
              <p:nvPr/>
            </p:nvSpPr>
            <p:spPr>
              <a:xfrm>
                <a:off x="189928" y="4598397"/>
                <a:ext cx="4523474" cy="1528175"/>
              </a:xfrm>
              <a:prstGeom prst="rect">
                <a:avLst/>
              </a:prstGeom>
              <a:blipFill rotWithShape="0">
                <a:blip r:embed="rId4"/>
                <a:stretch>
                  <a:fillRect r="-668" b="-2335"/>
                </a:stretch>
              </a:blipFill>
              <a:ln w="38100">
                <a:solidFill>
                  <a:srgbClr val="92D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817855" y="567499"/>
                <a:ext cx="5109329" cy="1671355"/>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r>
                  <a:rPr lang="en-US" sz="1400" dirty="0">
                    <a:solidFill>
                      <a:schemeClr val="tx1"/>
                    </a:solidFill>
                  </a:rPr>
                  <a:t>The inverse (</a:t>
                </a:r>
                <a14:m>
                  <m:oMath xmlns:m="http://schemas.openxmlformats.org/officeDocument/2006/math">
                    <m:r>
                      <a:rPr lang="en-US" sz="1400" i="1">
                        <a:solidFill>
                          <a:schemeClr val="tx1"/>
                        </a:solidFill>
                        <a:latin typeface="Cambria Math" panose="02040503050406030204" pitchFamily="18" charset="0"/>
                      </a:rPr>
                      <m:t>𝑑</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of the covariance matrix for a given numerical dataset (</a:t>
                </a:r>
                <a14:m>
                  <m:oMath xmlns:m="http://schemas.openxmlformats.org/officeDocument/2006/math">
                    <m:r>
                      <a:rPr lang="en-US" sz="1400" b="0" i="1" smtClean="0">
                        <a:solidFill>
                          <a:schemeClr val="tx1"/>
                        </a:solidFill>
                        <a:latin typeface="Cambria Math" panose="02040503050406030204" pitchFamily="18" charset="0"/>
                      </a:rPr>
                      <m:t>𝑁</m:t>
                    </m:r>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panose="02040503050406030204" pitchFamily="18" charset="0"/>
                        <a:ea typeface="Cambria Math" panose="02040503050406030204" pitchFamily="18" charset="0"/>
                      </a:rPr>
                      <m:t>𝑑</m:t>
                    </m:r>
                  </m:oMath>
                </a14:m>
                <a:r>
                  <a:rPr lang="en-US" sz="1400" dirty="0">
                    <a:solidFill>
                      <a:schemeClr val="tx1"/>
                    </a:solidFill>
                  </a:rPr>
                  <a:t>) can be found using callable functions available in most numerical software development platforms.</a:t>
                </a:r>
              </a:p>
              <a:p>
                <a:endParaRPr lang="en-US" sz="1400" dirty="0">
                  <a:solidFill>
                    <a:schemeClr val="tx1"/>
                  </a:solidFill>
                </a:endParaRPr>
              </a:p>
              <a:p>
                <a:r>
                  <a:rPr lang="en-US" sz="1400" dirty="0">
                    <a:solidFill>
                      <a:schemeClr val="tx1"/>
                    </a:solidFill>
                  </a:rPr>
                  <a:t>For the simple case of a </a:t>
                </a:r>
                <a14:m>
                  <m:oMath xmlns:m="http://schemas.openxmlformats.org/officeDocument/2006/math">
                    <m:r>
                      <a:rPr lang="en-US" sz="1400" i="1">
                        <a:solidFill>
                          <a:schemeClr val="tx1"/>
                        </a:solidFill>
                        <a:latin typeface="Cambria Math" panose="02040503050406030204" pitchFamily="18" charset="0"/>
                      </a:rPr>
                      <m:t>2</m:t>
                    </m:r>
                    <m:r>
                      <a:rPr lang="en-US" sz="1400" i="1">
                        <a:solidFill>
                          <a:schemeClr val="tx1"/>
                        </a:solidFill>
                        <a:latin typeface="Cambria Math" panose="02040503050406030204" pitchFamily="18" charset="0"/>
                        <a:ea typeface="Cambria Math" panose="02040503050406030204" pitchFamily="18" charset="0"/>
                      </a:rPr>
                      <m:t>×2</m:t>
                    </m:r>
                  </m:oMath>
                </a14:m>
                <a:r>
                  <a:rPr lang="en-US" sz="1400" dirty="0">
                    <a:solidFill>
                      <a:schemeClr val="tx1"/>
                    </a:solidFill>
                  </a:rPr>
                  <a:t> covariance matrix </a:t>
                </a:r>
                <a14:m>
                  <m:oMath xmlns:m="http://schemas.openxmlformats.org/officeDocument/2006/math">
                    <m:d>
                      <m:dPr>
                        <m:begChr m:val="["/>
                        <m:endChr m:val="]"/>
                        <m:ctrlPr>
                          <a:rPr lang="en-US" sz="1400" i="1">
                            <a:solidFill>
                              <a:schemeClr val="tx1"/>
                            </a:solidFill>
                            <a:latin typeface="Cambria Math" panose="02040503050406030204" pitchFamily="18" charset="0"/>
                          </a:rPr>
                        </m:ctrlPr>
                      </m:dPr>
                      <m:e>
                        <m:m>
                          <m:mPr>
                            <m:mcs>
                              <m:mc>
                                <m:mcPr>
                                  <m:count m:val="2"/>
                                  <m:mcJc m:val="center"/>
                                </m:mcPr>
                              </m:mc>
                            </m:mcs>
                            <m:ctrlPr>
                              <a:rPr lang="en-US" sz="1400" i="1">
                                <a:solidFill>
                                  <a:schemeClr val="tx1"/>
                                </a:solidFill>
                                <a:latin typeface="Cambria Math" panose="02040503050406030204" pitchFamily="18" charset="0"/>
                              </a:rPr>
                            </m:ctrlPr>
                          </m:mP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12</m:t>
                                  </m:r>
                                </m:sub>
                              </m:sSub>
                            </m:e>
                          </m:m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22</m:t>
                                  </m:r>
                                </m:sub>
                              </m:sSub>
                            </m:e>
                          </m:mr>
                        </m:m>
                      </m:e>
                    </m:d>
                  </m:oMath>
                </a14:m>
                <a:r>
                  <a:rPr lang="en-US" sz="1400" dirty="0">
                    <a:solidFill>
                      <a:schemeClr val="tx1"/>
                    </a:solidFill>
                  </a:rPr>
                  <a:t>, the inverse is readily calculated as </a:t>
                </a:r>
                <a14:m>
                  <m:oMath xmlns:m="http://schemas.openxmlformats.org/officeDocument/2006/math">
                    <m:d>
                      <m:dPr>
                        <m:begChr m:val="["/>
                        <m:endChr m:val="]"/>
                        <m:ctrlPr>
                          <a:rPr lang="en-US" sz="1400" i="1">
                            <a:solidFill>
                              <a:schemeClr val="tx1"/>
                            </a:solidFill>
                            <a:latin typeface="Cambria Math" panose="02040503050406030204" pitchFamily="18" charset="0"/>
                          </a:rPr>
                        </m:ctrlPr>
                      </m:dPr>
                      <m:e>
                        <m:m>
                          <m:mPr>
                            <m:mcs>
                              <m:mc>
                                <m:mcPr>
                                  <m:count m:val="2"/>
                                  <m:mcJc m:val="center"/>
                                </m:mcPr>
                              </m:mc>
                            </m:mcs>
                            <m:ctrlPr>
                              <a:rPr lang="en-US" sz="1400" i="1">
                                <a:solidFill>
                                  <a:schemeClr val="tx1"/>
                                </a:solidFill>
                                <a:latin typeface="Cambria Math" panose="02040503050406030204" pitchFamily="18" charset="0"/>
                              </a:rPr>
                            </m:ctrlPr>
                          </m:mPr>
                          <m:m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22</m:t>
                                  </m:r>
                                </m:sub>
                              </m:sSub>
                            </m:e>
                            <m:e>
                              <m:r>
                                <a:rPr lang="en-US" sz="1400" b="0" i="1"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12</m:t>
                                  </m:r>
                                </m:sub>
                              </m:sSub>
                            </m:e>
                          </m:mr>
                          <m:mr>
                            <m:e>
                              <m:sSub>
                                <m:sSubPr>
                                  <m:ctrlPr>
                                    <a:rPr lang="en-US" sz="140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21</m:t>
                                  </m:r>
                                </m:sub>
                              </m:sSub>
                            </m:e>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b="0" i="1" smtClean="0">
                                      <a:solidFill>
                                        <a:schemeClr val="tx1"/>
                                      </a:solidFill>
                                      <a:latin typeface="Cambria Math" panose="02040503050406030204" pitchFamily="18" charset="0"/>
                                    </a:rPr>
                                    <m:t>11</m:t>
                                  </m:r>
                                </m:sub>
                              </m:sSub>
                            </m:e>
                          </m:mr>
                        </m:m>
                      </m:e>
                    </m:d>
                    <m:r>
                      <a:rPr lang="en-US" sz="1400" b="0" i="1" smtClean="0">
                        <a:solidFill>
                          <a:schemeClr val="tx1"/>
                        </a:solidFill>
                        <a:latin typeface="Cambria Math" panose="02040503050406030204" pitchFamily="18" charset="0"/>
                      </a:rPr>
                      <m:t>/</m:t>
                    </m:r>
                    <m:d>
                      <m:dPr>
                        <m:ctrlPr>
                          <a:rPr lang="en-US" sz="1400" b="0" i="1" smtClean="0">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11</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22</m:t>
                            </m:r>
                          </m:sub>
                        </m:sSub>
                        <m:r>
                          <a:rPr lang="en-US" sz="1400" i="1">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12</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21</m:t>
                            </m:r>
                          </m:sub>
                        </m:sSub>
                      </m:e>
                    </m:d>
                  </m:oMath>
                </a14:m>
                <a:r>
                  <a:rPr lang="en-US" sz="1400" dirty="0">
                    <a:solidFill>
                      <a:schemeClr val="tx1"/>
                    </a:solidFill>
                  </a:rPr>
                  <a:t>.</a:t>
                </a:r>
              </a:p>
            </p:txBody>
          </p:sp>
        </mc:Choice>
        <mc:Fallback xmlns="">
          <p:sp>
            <p:nvSpPr>
              <p:cNvPr id="49" name="Rectangle 48"/>
              <p:cNvSpPr>
                <a:spLocks noRot="1" noChangeAspect="1" noMove="1" noResize="1" noEditPoints="1" noAdjustHandles="1" noChangeArrowheads="1" noChangeShapeType="1" noTextEdit="1"/>
              </p:cNvSpPr>
              <p:nvPr/>
            </p:nvSpPr>
            <p:spPr>
              <a:xfrm>
                <a:off x="3817855" y="567499"/>
                <a:ext cx="5109329" cy="1671355"/>
              </a:xfrm>
              <a:prstGeom prst="rect">
                <a:avLst/>
              </a:prstGeom>
              <a:blipFill rotWithShape="0">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4801385" y="3573391"/>
                <a:ext cx="4125799" cy="2121478"/>
              </a:xfrm>
              <a:prstGeom prst="rect">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tx1"/>
                    </a:solidFill>
                  </a:rPr>
                  <a:t>For a given feature vector </a:t>
                </a:r>
                <a14:m>
                  <m:oMath xmlns:m="http://schemas.openxmlformats.org/officeDocument/2006/math">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 </m:t>
                    </m:r>
                  </m:oMath>
                </a14:m>
                <a:r>
                  <a:rPr lang="en-US" sz="1400" dirty="0">
                    <a:solidFill>
                      <a:schemeClr val="tx1"/>
                    </a:solidFill>
                  </a:rPr>
                  <a:t>the scalar quantity </a:t>
                </a:r>
                <a14:m>
                  <m:oMath xmlns:m="http://schemas.openxmlformats.org/officeDocument/2006/math">
                    <m:d>
                      <m:dPr>
                        <m:ctrlPr>
                          <a:rPr lang="en-US" sz="1400" i="1">
                            <a:solidFill>
                              <a:schemeClr val="tx1"/>
                            </a:solidFill>
                            <a:latin typeface="Cambria Math" panose="02040503050406030204" pitchFamily="18" charset="0"/>
                          </a:rPr>
                        </m:ctrlPr>
                      </m:dPr>
                      <m:e>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𝝁</m:t>
                        </m:r>
                      </m:e>
                    </m:d>
                    <m:r>
                      <a:rPr lang="en-US" sz="1400">
                        <a:solidFill>
                          <a:schemeClr val="tx1"/>
                        </a:solidFill>
                        <a:latin typeface="Cambria Math" panose="02040503050406030204" pitchFamily="18" charset="0"/>
                      </a:rPr>
                      <m:t> </m:t>
                    </m:r>
                    <m:sSup>
                      <m:sSupPr>
                        <m:ctrlPr>
                          <a:rPr lang="en-US" sz="1400" i="1">
                            <a:solidFill>
                              <a:schemeClr val="tx1"/>
                            </a:solidFill>
                            <a:latin typeface="Cambria Math" panose="02040503050406030204" pitchFamily="18" charset="0"/>
                          </a:rPr>
                        </m:ctrlPr>
                      </m:sSupPr>
                      <m:e>
                        <m:r>
                          <m:rPr>
                            <m:sty m:val="p"/>
                          </m:rPr>
                          <a:rPr lang="el-GR" sz="1400">
                            <a:solidFill>
                              <a:schemeClr val="tx1"/>
                            </a:solidFill>
                            <a:latin typeface="Cambria Math" panose="02040503050406030204" pitchFamily="18" charset="0"/>
                          </a:rPr>
                          <m:t>Σ</m:t>
                        </m:r>
                      </m:e>
                      <m:sup>
                        <m:r>
                          <a:rPr lang="en-US" sz="1400">
                            <a:solidFill>
                              <a:schemeClr val="tx1"/>
                            </a:solidFill>
                            <a:latin typeface="Cambria Math" panose="02040503050406030204" pitchFamily="18" charset="0"/>
                          </a:rPr>
                          <m:t>−1</m:t>
                        </m:r>
                      </m:sup>
                    </m:sSup>
                    <m:sSup>
                      <m:sSupPr>
                        <m:ctrlPr>
                          <a:rPr lang="en-US" sz="1400" i="1">
                            <a:solidFill>
                              <a:schemeClr val="tx1"/>
                            </a:solidFill>
                            <a:latin typeface="Cambria Math" panose="02040503050406030204" pitchFamily="18" charset="0"/>
                          </a:rPr>
                        </m:ctrlPr>
                      </m:sSupPr>
                      <m:e>
                        <m:d>
                          <m:dPr>
                            <m:ctrlPr>
                              <a:rPr lang="en-US" sz="1400" i="1">
                                <a:solidFill>
                                  <a:schemeClr val="tx1"/>
                                </a:solidFill>
                                <a:latin typeface="Cambria Math" panose="02040503050406030204" pitchFamily="18" charset="0"/>
                              </a:rPr>
                            </m:ctrlPr>
                          </m:dPr>
                          <m:e>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𝝁</m:t>
                            </m:r>
                          </m:e>
                        </m:d>
                      </m:e>
                      <m:sup>
                        <m:r>
                          <a:rPr lang="en-US" sz="1400">
                            <a:solidFill>
                              <a:schemeClr val="tx1"/>
                            </a:solidFill>
                            <a:latin typeface="Cambria Math" panose="02040503050406030204" pitchFamily="18" charset="0"/>
                          </a:rPr>
                          <m:t>𝑇</m:t>
                        </m:r>
                      </m:sup>
                    </m:sSup>
                  </m:oMath>
                </a14:m>
                <a:r>
                  <a:rPr lang="en-US" sz="1400" dirty="0">
                    <a:solidFill>
                      <a:schemeClr val="tx1"/>
                    </a:solidFill>
                  </a:rPr>
                  <a:t> can be found using matrix multiplication functions available in most numerical software development platforms.</a:t>
                </a:r>
              </a:p>
              <a:p>
                <a:endParaRPr lang="en-US" sz="1400" dirty="0">
                  <a:solidFill>
                    <a:schemeClr val="tx1"/>
                  </a:solidFill>
                </a:endParaRPr>
              </a:p>
              <a:p>
                <a:r>
                  <a:rPr lang="en-US" sz="1400" dirty="0">
                    <a:solidFill>
                      <a:schemeClr val="tx1"/>
                    </a:solidFill>
                  </a:rPr>
                  <a:t>Alternatively, by defining the </a:t>
                </a:r>
                <a14:m>
                  <m:oMath xmlns:m="http://schemas.openxmlformats.org/officeDocument/2006/math">
                    <m:r>
                      <a:rPr lang="en-US" sz="1400">
                        <a:solidFill>
                          <a:schemeClr val="tx1"/>
                        </a:solidFill>
                        <a:latin typeface="Cambria Math" panose="02040503050406030204" pitchFamily="18" charset="0"/>
                      </a:rPr>
                      <m:t>𝑑</m:t>
                    </m:r>
                  </m:oMath>
                </a14:m>
                <a:r>
                  <a:rPr lang="en-US" sz="1400" dirty="0">
                    <a:solidFill>
                      <a:schemeClr val="tx1"/>
                    </a:solidFill>
                  </a:rPr>
                  <a:t>- dimensional vector </a:t>
                </a:r>
                <a14:m>
                  <m:oMath xmlns:m="http://schemas.openxmlformats.org/officeDocument/2006/math">
                    <m:r>
                      <a:rPr lang="en-US" sz="1400">
                        <a:solidFill>
                          <a:schemeClr val="tx1"/>
                        </a:solidFill>
                        <a:latin typeface="Cambria Math" panose="02040503050406030204" pitchFamily="18" charset="0"/>
                      </a:rPr>
                      <m:t>𝒛</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𝒙</m:t>
                    </m:r>
                    <m:r>
                      <a:rPr lang="en-US" sz="1400">
                        <a:solidFill>
                          <a:schemeClr val="tx1"/>
                        </a:solidFill>
                        <a:latin typeface="Cambria Math" panose="02040503050406030204" pitchFamily="18" charset="0"/>
                      </a:rPr>
                      <m:t>−</m:t>
                    </m:r>
                    <m:r>
                      <a:rPr lang="en-US" sz="1400">
                        <a:solidFill>
                          <a:schemeClr val="tx1"/>
                        </a:solidFill>
                        <a:latin typeface="Cambria Math" panose="02040503050406030204" pitchFamily="18" charset="0"/>
                      </a:rPr>
                      <m:t>𝝁</m:t>
                    </m:r>
                  </m:oMath>
                </a14:m>
                <a:r>
                  <a:rPr lang="en-US" sz="1400" dirty="0">
                    <a:solidFill>
                      <a:schemeClr val="tx1"/>
                    </a:solidFill>
                  </a:rPr>
                  <a:t> and the matrix </a:t>
                </a:r>
                <a14:m>
                  <m:oMath xmlns:m="http://schemas.openxmlformats.org/officeDocument/2006/math">
                    <m:sSup>
                      <m:sSupPr>
                        <m:ctrlPr>
                          <a:rPr lang="en-US" sz="1400" i="1">
                            <a:solidFill>
                              <a:schemeClr val="tx1"/>
                            </a:solidFill>
                            <a:latin typeface="Cambria Math" panose="02040503050406030204" pitchFamily="18" charset="0"/>
                          </a:rPr>
                        </m:ctrlPr>
                      </m:sSupPr>
                      <m:e>
                        <m:r>
                          <a:rPr lang="en-US" sz="1400">
                            <a:solidFill>
                              <a:schemeClr val="tx1"/>
                            </a:solidFill>
                            <a:latin typeface="Cambria Math" panose="02040503050406030204" pitchFamily="18" charset="0"/>
                          </a:rPr>
                          <m:t>𝐴</m:t>
                        </m:r>
                        <m:r>
                          <a:rPr lang="en-US" sz="1400">
                            <a:solidFill>
                              <a:schemeClr val="tx1"/>
                            </a:solidFill>
                            <a:latin typeface="Cambria Math" panose="02040503050406030204" pitchFamily="18" charset="0"/>
                          </a:rPr>
                          <m:t>=</m:t>
                        </m:r>
                        <m:r>
                          <m:rPr>
                            <m:sty m:val="p"/>
                          </m:rPr>
                          <a:rPr lang="el-GR" sz="1400">
                            <a:solidFill>
                              <a:schemeClr val="tx1"/>
                            </a:solidFill>
                            <a:latin typeface="Cambria Math" panose="02040503050406030204" pitchFamily="18" charset="0"/>
                          </a:rPr>
                          <m:t>Σ</m:t>
                        </m:r>
                      </m:e>
                      <m:sup>
                        <m:r>
                          <a:rPr lang="en-US" sz="1400">
                            <a:solidFill>
                              <a:schemeClr val="tx1"/>
                            </a:solidFill>
                            <a:latin typeface="Cambria Math" panose="02040503050406030204" pitchFamily="18" charset="0"/>
                          </a:rPr>
                          <m:t>−1</m:t>
                        </m:r>
                      </m:sup>
                    </m:sSup>
                  </m:oMath>
                </a14:m>
                <a:r>
                  <a:rPr lang="en-US" sz="1400" dirty="0">
                    <a:solidFill>
                      <a:schemeClr val="tx1"/>
                    </a:solidFill>
                  </a:rPr>
                  <a:t>, the equivalent scalar quantity </a:t>
                </a:r>
                <a14:m>
                  <m:oMath xmlns:m="http://schemas.openxmlformats.org/officeDocument/2006/math">
                    <m:r>
                      <a:rPr lang="en-US" sz="1400">
                        <a:solidFill>
                          <a:schemeClr val="tx1"/>
                        </a:solidFill>
                        <a:latin typeface="Cambria Math" panose="02040503050406030204" pitchFamily="18" charset="0"/>
                      </a:rPr>
                      <m:t>𝒛</m:t>
                    </m:r>
                    <m:r>
                      <a:rPr lang="en-US" sz="1400">
                        <a:solidFill>
                          <a:schemeClr val="tx1"/>
                        </a:solidFill>
                        <a:latin typeface="Cambria Math" panose="02040503050406030204" pitchFamily="18" charset="0"/>
                      </a:rPr>
                      <m:t> </m:t>
                    </m:r>
                    <m:r>
                      <a:rPr lang="en-US" sz="1400">
                        <a:solidFill>
                          <a:schemeClr val="tx1"/>
                        </a:solidFill>
                        <a:latin typeface="Cambria Math" panose="02040503050406030204" pitchFamily="18" charset="0"/>
                      </a:rPr>
                      <m:t>𝐴</m:t>
                    </m:r>
                    <m:r>
                      <a:rPr lang="en-US" sz="1400">
                        <a:solidFill>
                          <a:schemeClr val="tx1"/>
                        </a:solidFill>
                        <a:latin typeface="Cambria Math" panose="02040503050406030204" pitchFamily="18" charset="0"/>
                      </a:rPr>
                      <m:t> </m:t>
                    </m:r>
                    <m:sSup>
                      <m:sSupPr>
                        <m:ctrlPr>
                          <a:rPr lang="en-US" sz="1400" i="1">
                            <a:solidFill>
                              <a:schemeClr val="tx1"/>
                            </a:solidFill>
                            <a:latin typeface="Cambria Math" panose="02040503050406030204" pitchFamily="18" charset="0"/>
                          </a:rPr>
                        </m:ctrlPr>
                      </m:sSupPr>
                      <m:e>
                        <m:r>
                          <a:rPr lang="en-US" sz="1400">
                            <a:solidFill>
                              <a:schemeClr val="tx1"/>
                            </a:solidFill>
                            <a:latin typeface="Cambria Math" panose="02040503050406030204" pitchFamily="18" charset="0"/>
                          </a:rPr>
                          <m:t>𝒛</m:t>
                        </m:r>
                      </m:e>
                      <m:sup>
                        <m:r>
                          <a:rPr lang="en-US" sz="1400">
                            <a:solidFill>
                              <a:schemeClr val="tx1"/>
                            </a:solidFill>
                            <a:latin typeface="Cambria Math" panose="02040503050406030204" pitchFamily="18" charset="0"/>
                          </a:rPr>
                          <m:t>𝑇</m:t>
                        </m:r>
                      </m:sup>
                    </m:sSup>
                  </m:oMath>
                </a14:m>
                <a:r>
                  <a:rPr lang="en-US" sz="1400" dirty="0">
                    <a:solidFill>
                      <a:schemeClr val="tx1"/>
                    </a:solidFill>
                  </a:rPr>
                  <a:t> is easily calculated as </a:t>
                </a:r>
                <a14:m>
                  <m:oMath xmlns:m="http://schemas.openxmlformats.org/officeDocument/2006/math">
                    <m:nary>
                      <m:naryPr>
                        <m:chr m:val="∑"/>
                        <m:ctrlPr>
                          <a:rPr lang="en-US" sz="1400" i="1">
                            <a:solidFill>
                              <a:schemeClr val="tx1"/>
                            </a:solidFill>
                            <a:latin typeface="Cambria Math" panose="02040503050406030204" pitchFamily="18" charset="0"/>
                          </a:rPr>
                        </m:ctrlPr>
                      </m:naryPr>
                      <m:sub>
                        <m:r>
                          <m:rPr>
                            <m:brk m:alnAt="23"/>
                          </m:rPr>
                          <a:rPr lang="en-US" sz="1400">
                            <a:solidFill>
                              <a:schemeClr val="tx1"/>
                            </a:solidFill>
                            <a:latin typeface="Cambria Math" panose="02040503050406030204" pitchFamily="18" charset="0"/>
                          </a:rPr>
                          <m:t>𝑗</m:t>
                        </m:r>
                        <m:r>
                          <a:rPr lang="en-US" sz="1400">
                            <a:solidFill>
                              <a:schemeClr val="tx1"/>
                            </a:solidFill>
                            <a:latin typeface="Cambria Math" panose="02040503050406030204" pitchFamily="18" charset="0"/>
                          </a:rPr>
                          <m:t>=1</m:t>
                        </m:r>
                      </m:sub>
                      <m:sup>
                        <m:r>
                          <a:rPr lang="en-US" sz="1400">
                            <a:solidFill>
                              <a:schemeClr val="tx1"/>
                            </a:solidFill>
                            <a:latin typeface="Cambria Math" panose="02040503050406030204" pitchFamily="18" charset="0"/>
                          </a:rPr>
                          <m:t>𝑑</m:t>
                        </m:r>
                      </m:sup>
                      <m:e>
                        <m:nary>
                          <m:naryPr>
                            <m:chr m:val="∑"/>
                            <m:ctrlPr>
                              <a:rPr lang="en-US" sz="1400" i="1">
                                <a:solidFill>
                                  <a:schemeClr val="tx1"/>
                                </a:solidFill>
                                <a:latin typeface="Cambria Math" panose="02040503050406030204" pitchFamily="18" charset="0"/>
                              </a:rPr>
                            </m:ctrlPr>
                          </m:naryPr>
                          <m:sub>
                            <m:r>
                              <m:rPr>
                                <m:brk m:alnAt="23"/>
                              </m:rPr>
                              <a:rPr lang="en-US" sz="1400">
                                <a:solidFill>
                                  <a:schemeClr val="tx1"/>
                                </a:solidFill>
                                <a:latin typeface="Cambria Math" panose="02040503050406030204" pitchFamily="18" charset="0"/>
                              </a:rPr>
                              <m:t>𝑘</m:t>
                            </m:r>
                            <m:r>
                              <a:rPr lang="en-US" sz="1400">
                                <a:solidFill>
                                  <a:schemeClr val="tx1"/>
                                </a:solidFill>
                                <a:latin typeface="Cambria Math" panose="02040503050406030204" pitchFamily="18" charset="0"/>
                              </a:rPr>
                              <m:t>=1</m:t>
                            </m:r>
                          </m:sub>
                          <m:sup>
                            <m:r>
                              <a:rPr lang="en-US" sz="1400">
                                <a:solidFill>
                                  <a:schemeClr val="tx1"/>
                                </a:solidFill>
                                <a:latin typeface="Cambria Math" panose="02040503050406030204" pitchFamily="18" charset="0"/>
                              </a:rPr>
                              <m:t>𝑑</m:t>
                            </m:r>
                          </m:sup>
                          <m:e>
                            <m:sSub>
                              <m:sSubPr>
                                <m:ctrlPr>
                                  <a:rPr lang="en-US" sz="1400" i="1">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𝑧</m:t>
                                </m:r>
                              </m:e>
                              <m:sub>
                                <m:r>
                                  <a:rPr lang="en-US" sz="1400">
                                    <a:solidFill>
                                      <a:schemeClr val="tx1"/>
                                    </a:solidFill>
                                    <a:latin typeface="Cambria Math" panose="02040503050406030204" pitchFamily="18" charset="0"/>
                                  </a:rPr>
                                  <m:t>𝑗</m:t>
                                </m:r>
                              </m:sub>
                            </m:sSub>
                            <m:sSub>
                              <m:sSubPr>
                                <m:ctrlPr>
                                  <a:rPr lang="en-US" sz="1400" i="1">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𝑧</m:t>
                                </m:r>
                              </m:e>
                              <m:sub>
                                <m:r>
                                  <a:rPr lang="en-US" sz="1400">
                                    <a:solidFill>
                                      <a:schemeClr val="tx1"/>
                                    </a:solidFill>
                                    <a:latin typeface="Cambria Math" panose="02040503050406030204" pitchFamily="18" charset="0"/>
                                  </a:rPr>
                                  <m:t>𝑘</m:t>
                                </m:r>
                              </m:sub>
                            </m:sSub>
                            <m:sSub>
                              <m:sSubPr>
                                <m:ctrlPr>
                                  <a:rPr lang="en-US" sz="1400" i="1">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𝑎</m:t>
                                </m:r>
                              </m:e>
                              <m:sub>
                                <m:r>
                                  <a:rPr lang="en-US" sz="1400">
                                    <a:solidFill>
                                      <a:schemeClr val="tx1"/>
                                    </a:solidFill>
                                    <a:latin typeface="Cambria Math" panose="02040503050406030204" pitchFamily="18" charset="0"/>
                                  </a:rPr>
                                  <m:t>𝑗𝑘</m:t>
                                </m:r>
                              </m:sub>
                            </m:sSub>
                          </m:e>
                        </m:nary>
                      </m:e>
                    </m:nary>
                  </m:oMath>
                </a14:m>
                <a:endParaRPr lang="en-US" sz="1400" dirty="0">
                  <a:solidFill>
                    <a:schemeClr val="tx1"/>
                  </a:solidFill>
                </a:endParaRPr>
              </a:p>
            </p:txBody>
          </p:sp>
        </mc:Choice>
        <mc:Fallback xmlns="">
          <p:sp>
            <p:nvSpPr>
              <p:cNvPr id="52" name="Rectangle 51"/>
              <p:cNvSpPr>
                <a:spLocks noRot="1" noChangeAspect="1" noMove="1" noResize="1" noEditPoints="1" noAdjustHandles="1" noChangeArrowheads="1" noChangeShapeType="1" noTextEdit="1"/>
              </p:cNvSpPr>
              <p:nvPr/>
            </p:nvSpPr>
            <p:spPr>
              <a:xfrm>
                <a:off x="4801385" y="3573391"/>
                <a:ext cx="4125799" cy="2121478"/>
              </a:xfrm>
              <a:prstGeom prst="rect">
                <a:avLst/>
              </a:prstGeom>
              <a:blipFill rotWithShape="0">
                <a:blip r:embed="rId6"/>
                <a:stretch>
                  <a:fillRect l="-5132" b="-20056"/>
                </a:stretch>
              </a:blipFill>
              <a:ln w="38100">
                <a:solidFill>
                  <a:srgbClr val="00B0F0"/>
                </a:solidFill>
              </a:ln>
            </p:spPr>
            <p:txBody>
              <a:bodyPr/>
              <a:lstStyle/>
              <a:p>
                <a:r>
                  <a:rPr lang="en-US">
                    <a:noFill/>
                  </a:rPr>
                  <a:t> </a:t>
                </a:r>
              </a:p>
            </p:txBody>
          </p:sp>
        </mc:Fallback>
      </mc:AlternateContent>
      <p:pic>
        <p:nvPicPr>
          <p:cNvPr id="55" name="Picture 54"/>
          <p:cNvPicPr>
            <a:picLocks noChangeAspect="1"/>
          </p:cNvPicPr>
          <p:nvPr/>
        </p:nvPicPr>
        <p:blipFill>
          <a:blip r:embed="rId7"/>
          <a:stretch>
            <a:fillRect/>
          </a:stretch>
        </p:blipFill>
        <p:spPr>
          <a:xfrm>
            <a:off x="2794163" y="3721570"/>
            <a:ext cx="762066" cy="810838"/>
          </a:xfrm>
          <a:prstGeom prst="rect">
            <a:avLst/>
          </a:prstGeom>
        </p:spPr>
      </p:pic>
      <p:pic>
        <p:nvPicPr>
          <p:cNvPr id="56" name="Picture 55"/>
          <p:cNvPicPr>
            <a:picLocks noChangeAspect="1"/>
          </p:cNvPicPr>
          <p:nvPr/>
        </p:nvPicPr>
        <p:blipFill>
          <a:blip r:embed="rId8"/>
          <a:stretch>
            <a:fillRect/>
          </a:stretch>
        </p:blipFill>
        <p:spPr>
          <a:xfrm>
            <a:off x="2952672" y="3816066"/>
            <a:ext cx="445047" cy="621846"/>
          </a:xfrm>
          <a:prstGeom prst="rect">
            <a:avLst/>
          </a:prstGeom>
        </p:spPr>
      </p:pic>
      <p:pic>
        <p:nvPicPr>
          <p:cNvPr id="57" name="Picture 56"/>
          <p:cNvPicPr>
            <a:picLocks noChangeAspect="1"/>
          </p:cNvPicPr>
          <p:nvPr/>
        </p:nvPicPr>
        <p:blipFill>
          <a:blip r:embed="rId9"/>
          <a:stretch>
            <a:fillRect/>
          </a:stretch>
        </p:blipFill>
        <p:spPr>
          <a:xfrm>
            <a:off x="4790441" y="2491040"/>
            <a:ext cx="4157832" cy="957155"/>
          </a:xfrm>
          <a:prstGeom prst="rect">
            <a:avLst/>
          </a:prstGeom>
        </p:spPr>
      </p:pic>
      <p:pic>
        <p:nvPicPr>
          <p:cNvPr id="58" name="Picture 57"/>
          <p:cNvPicPr>
            <a:picLocks noChangeAspect="1"/>
          </p:cNvPicPr>
          <p:nvPr/>
        </p:nvPicPr>
        <p:blipFill>
          <a:blip r:embed="rId10"/>
          <a:stretch>
            <a:fillRect/>
          </a:stretch>
        </p:blipFill>
        <p:spPr>
          <a:xfrm>
            <a:off x="6231520" y="2646501"/>
            <a:ext cx="993734" cy="646232"/>
          </a:xfrm>
          <a:prstGeom prst="rect">
            <a:avLst/>
          </a:prstGeom>
        </p:spPr>
      </p:pic>
      <p:sp>
        <p:nvSpPr>
          <p:cNvPr id="59" name="Rectangle 58"/>
          <p:cNvSpPr/>
          <p:nvPr/>
        </p:nvSpPr>
        <p:spPr>
          <a:xfrm>
            <a:off x="1438591" y="780156"/>
            <a:ext cx="6266814" cy="120032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r>
              <a:rPr lang="en-US" sz="2400" b="1" dirty="0">
                <a:solidFill>
                  <a:schemeClr val="tx1"/>
                </a:solidFill>
              </a:rPr>
              <a:t>Click on any box inside this formula to get a description. Click on the same box again to dismiss.</a:t>
            </a:r>
          </a:p>
        </p:txBody>
      </p:sp>
      <p:sp>
        <p:nvSpPr>
          <p:cNvPr id="60" name="Pentagon 59">
            <a:hlinkClick r:id="" action="ppaction://hlinkshowjump?jump=nextslide"/>
          </p:cNvPr>
          <p:cNvSpPr/>
          <p:nvPr/>
        </p:nvSpPr>
        <p:spPr>
          <a:xfrm>
            <a:off x="7090972" y="5778870"/>
            <a:ext cx="1787063" cy="430887"/>
          </a:xfrm>
          <a:prstGeom prst="homePlate">
            <a:avLst/>
          </a:prstGeom>
          <a:solidFill>
            <a:srgbClr val="820000"/>
          </a:solidFill>
          <a:effectLst/>
        </p:spPr>
        <p:style>
          <a:lnRef idx="1">
            <a:schemeClr val="accent2"/>
          </a:lnRef>
          <a:fillRef idx="3">
            <a:schemeClr val="accent2"/>
          </a:fillRef>
          <a:effectRef idx="2">
            <a:schemeClr val="accent2"/>
          </a:effectRef>
          <a:fontRef idx="minor">
            <a:schemeClr val="lt1"/>
          </a:fontRef>
        </p:style>
        <p:txBody>
          <a:bodyPr wrap="none" lIns="91440" tIns="0" rIns="91440" bIns="0" rtlCol="0" anchor="ctr">
            <a:spAutoFit/>
            <a:scene3d>
              <a:camera prst="orthographicFront"/>
              <a:lightRig rig="soft" dir="t">
                <a:rot lat="0" lon="0" rev="15600000"/>
              </a:lightRig>
            </a:scene3d>
            <a:sp3d extrusionH="57150" prstMaterial="softEdge">
              <a:bevelT w="25400" h="38100"/>
            </a:sp3d>
          </a:bodyPr>
          <a:lstStyle/>
          <a:p>
            <a:pPr algn="ctr"/>
            <a:r>
              <a:rPr lang="en-US" sz="2800" b="1" dirty="0">
                <a:ln/>
                <a:solidFill>
                  <a:srgbClr val="FFFF00"/>
                </a:solidFill>
              </a:rPr>
              <a:t>Next Slide</a:t>
            </a:r>
          </a:p>
        </p:txBody>
      </p:sp>
    </p:spTree>
    <p:extLst>
      <p:ext uri="{BB962C8B-B14F-4D97-AF65-F5344CB8AC3E}">
        <p14:creationId xmlns:p14="http://schemas.microsoft.com/office/powerpoint/2010/main" val="893198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0"/>
                                        <p:tgtEl>
                                          <p:spTgt spid="59"/>
                                        </p:tgtEl>
                                      </p:cBhvr>
                                    </p:animEffect>
                                  </p:childTnLst>
                                  <p:subTnLst>
                                    <p:set>
                                      <p:cBhvr override="childStyle">
                                        <p:cTn dur="1" fill="hold" display="0" masterRel="sameClick" afterEffect="1">
                                          <p:stCondLst>
                                            <p:cond evt="end" delay="0">
                                              <p:tn val="13"/>
                                            </p:cond>
                                          </p:stCondLst>
                                        </p:cTn>
                                        <p:tgtEl>
                                          <p:spTgt spid="5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5"/>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childTnLst>
              </p:cTn>
              <p:nextCondLst>
                <p:cond evt="onClick" delay="0">
                  <p:tgtEl>
                    <p:spTgt spid="55"/>
                  </p:tgtEl>
                </p:cond>
              </p:nextCondLst>
            </p:seq>
            <p:seq concurrent="1" nextAc="seek">
              <p:cTn id="21" restart="whenNotActive" fill="hold" evtFilter="cancelBubble" nodeType="interactiveSeq">
                <p:stCondLst>
                  <p:cond evt="onClick" delay="0">
                    <p:tgtEl>
                      <p:spTgt spid="56"/>
                    </p:tgtEl>
                  </p:cond>
                </p:stCondLst>
                <p:endSync evt="end" delay="0">
                  <p:rtn val="all"/>
                </p:endSync>
                <p:childTnLst>
                  <p:par>
                    <p:cTn id="22" fill="hold">
                      <p:stCondLst>
                        <p:cond delay="0"/>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childTnLst>
              </p:cTn>
              <p:nextCondLst>
                <p:cond evt="onClick" delay="0">
                  <p:tgtEl>
                    <p:spTgt spid="56"/>
                  </p:tgtEl>
                </p:cond>
              </p:nextCondLst>
            </p:seq>
            <p:seq concurrent="1" nextAc="seek">
              <p:cTn id="26" restart="whenNotActive" fill="hold" evtFilter="cancelBubble" nodeType="interactiveSeq">
                <p:stCondLst>
                  <p:cond evt="onClick" delay="0">
                    <p:tgtEl>
                      <p:spTgt spid="57"/>
                    </p:tgtEl>
                  </p:cond>
                </p:stCondLst>
                <p:endSync evt="end" delay="0">
                  <p:rtn val="all"/>
                </p:endSync>
                <p:childTnLst>
                  <p:par>
                    <p:cTn id="27" fill="hold">
                      <p:stCondLst>
                        <p:cond delay="0"/>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childTnLst>
              </p:cTn>
              <p:nextCondLst>
                <p:cond evt="onClick" delay="0">
                  <p:tgtEl>
                    <p:spTgt spid="57"/>
                  </p:tgtEl>
                </p:cond>
              </p:nextCondLst>
            </p:seq>
            <p:seq concurrent="1" nextAc="seek">
              <p:cTn id="31" restart="whenNotActive" fill="hold" evtFilter="cancelBubble" nodeType="interactiveSeq">
                <p:stCondLst>
                  <p:cond evt="onClick" delay="0">
                    <p:tgtEl>
                      <p:spTgt spid="58"/>
                    </p:tgtEl>
                  </p:cond>
                </p:stCondLst>
                <p:endSync evt="end" delay="0">
                  <p:rtn val="all"/>
                </p:endSync>
                <p:childTnLst>
                  <p:par>
                    <p:cTn id="32" fill="hold">
                      <p:stCondLst>
                        <p:cond delay="0"/>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childTnLst>
              </p:cTn>
              <p:nextCondLst>
                <p:cond evt="onClick" delay="0">
                  <p:tgtEl>
                    <p:spTgt spid="58"/>
                  </p:tgtEl>
                </p:cond>
              </p:nextCondLst>
            </p:seq>
          </p:childTnLst>
        </p:cTn>
      </p:par>
    </p:tnLst>
    <p:bldLst>
      <p:bldP spid="47" grpId="0" animBg="1"/>
      <p:bldP spid="48" grpId="0" animBg="1"/>
      <p:bldP spid="49" grpId="0" animBg="1"/>
      <p:bldP spid="52" grpId="0" animBg="1"/>
      <p:bldP spid="5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2 (unofficial)</a:t>
            </a:r>
          </a:p>
        </p:txBody>
      </p:sp>
      <p:sp>
        <p:nvSpPr>
          <p:cNvPr id="6" name="Rectangle 5"/>
          <p:cNvSpPr/>
          <p:nvPr/>
        </p:nvSpPr>
        <p:spPr>
          <a:xfrm>
            <a:off x="364640" y="523158"/>
            <a:ext cx="7959013" cy="5509200"/>
          </a:xfrm>
          <a:prstGeom prst="rect">
            <a:avLst/>
          </a:prstGeom>
        </p:spPr>
        <p:txBody>
          <a:bodyPr wrap="square">
            <a:spAutoFit/>
          </a:bodyPr>
          <a:lstStyle/>
          <a:p>
            <a:pPr marL="342900" lvl="0" indent="-342900">
              <a:buFont typeface="+mj-lt"/>
              <a:buAutoNum type="arabicPeriod"/>
            </a:pPr>
            <a:r>
              <a:rPr lang="en-US" sz="1600" dirty="0">
                <a:solidFill>
                  <a:srgbClr val="000000"/>
                </a:solidFill>
                <a:latin typeface="Verdana" panose="020B0604030504040204" pitchFamily="34" charset="0"/>
              </a:rPr>
              <a:t>The data set that you need is in one of the sheets of the Excel file Assignment_2_Data_and_Template.xlsx. The other sheets contain shaded cells meant to be filled in by you. Examine the sheets carefully and understand what must be computed or described.</a:t>
            </a:r>
          </a:p>
          <a:p>
            <a:pPr marL="342900" lvl="0" indent="-342900">
              <a:buFont typeface="+mj-lt"/>
              <a:buAutoNum type="arabicPeriod"/>
            </a:pPr>
            <a:r>
              <a:rPr lang="en-US" sz="1600" dirty="0">
                <a:solidFill>
                  <a:srgbClr val="000000"/>
                </a:solidFill>
                <a:latin typeface="Verdana" panose="020B0604030504040204" pitchFamily="34" charset="0"/>
              </a:rPr>
              <a:t>Construct separate 2D histograms for male and female heights. You decide on the number of bins to use, making sure there is sufficient resolution and bin-filling. Do not use a built-in histogram program. </a:t>
            </a:r>
          </a:p>
          <a:p>
            <a:pPr marL="342900" indent="-342900">
              <a:buFont typeface="+mj-lt"/>
              <a:buAutoNum type="arabicPeriod"/>
            </a:pPr>
            <a:r>
              <a:rPr lang="en-US" sz="1600" dirty="0">
                <a:solidFill>
                  <a:srgbClr val="000000"/>
                </a:solidFill>
                <a:latin typeface="Verdana" panose="020B0604030504040204" pitchFamily="34" charset="0"/>
              </a:rPr>
              <a:t>Find the parameters of two 2D Gaussian models for the 2 PDFs to describe the data. You may use built-in functions to compute these parameters</a:t>
            </a:r>
          </a:p>
          <a:p>
            <a:pPr marL="342900" indent="-342900">
              <a:buFont typeface="+mj-lt"/>
              <a:buAutoNum type="arabicPeriod"/>
            </a:pPr>
            <a:r>
              <a:rPr lang="en-US" sz="1600" dirty="0">
                <a:solidFill>
                  <a:srgbClr val="000000"/>
                </a:solidFill>
                <a:latin typeface="Verdana" panose="020B0604030504040204" pitchFamily="34" charset="0"/>
              </a:rPr>
              <a:t>Based on the histograms and Gaussian models, compute the likely gender (given as the probability of being female) of individuals with measurements as given below (Height in inches, </a:t>
            </a:r>
            <a:r>
              <a:rPr lang="en-US" sz="1600" dirty="0" err="1">
                <a:solidFill>
                  <a:srgbClr val="000000"/>
                </a:solidFill>
                <a:latin typeface="Verdana" panose="020B0604030504040204" pitchFamily="34" charset="0"/>
              </a:rPr>
              <a:t>handspan</a:t>
            </a:r>
            <a:r>
              <a:rPr lang="en-US" sz="1600" dirty="0">
                <a:solidFill>
                  <a:srgbClr val="000000"/>
                </a:solidFill>
                <a:latin typeface="Verdana" panose="020B0604030504040204" pitchFamily="34" charset="0"/>
              </a:rPr>
              <a:t> in centimeters). What are your observations?</a:t>
            </a:r>
          </a:p>
          <a:p>
            <a:pPr lvl="1"/>
            <a:r>
              <a:rPr lang="en-US" sz="1600" dirty="0">
                <a:solidFill>
                  <a:srgbClr val="000000"/>
                </a:solidFill>
                <a:latin typeface="Verdana" panose="020B0604030504040204" pitchFamily="34" charset="0"/>
              </a:rPr>
              <a:t>Height  </a:t>
            </a:r>
            <a:r>
              <a:rPr lang="en-US" sz="1600" dirty="0" err="1">
                <a:solidFill>
                  <a:srgbClr val="000000"/>
                </a:solidFill>
                <a:latin typeface="Verdana" panose="020B0604030504040204" pitchFamily="34" charset="0"/>
              </a:rPr>
              <a:t>Handspan</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69       17.5</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66       22</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70       21.5</a:t>
            </a:r>
            <a:br>
              <a:rPr lang="en-US" sz="1600" dirty="0">
                <a:solidFill>
                  <a:srgbClr val="000000"/>
                </a:solidFill>
                <a:latin typeface="Verdana" panose="020B0604030504040204" pitchFamily="34" charset="0"/>
              </a:rPr>
            </a:br>
            <a:r>
              <a:rPr lang="en-US" sz="1600" dirty="0">
                <a:solidFill>
                  <a:srgbClr val="000000"/>
                </a:solidFill>
                <a:latin typeface="Verdana" panose="020B0604030504040204" pitchFamily="34" charset="0"/>
              </a:rPr>
              <a:t>69       23.5</a:t>
            </a:r>
          </a:p>
          <a:p>
            <a:pPr marL="342900" indent="-342900">
              <a:buFont typeface="+mj-lt"/>
              <a:buAutoNum type="arabicPeriod"/>
            </a:pPr>
            <a:r>
              <a:rPr lang="en-US" sz="1600" b="1" u="sng" dirty="0">
                <a:solidFill>
                  <a:srgbClr val="000000"/>
                </a:solidFill>
                <a:latin typeface="Verdana" panose="020B0604030504040204" pitchFamily="34" charset="0"/>
              </a:rPr>
              <a:t>Extra credit: </a:t>
            </a:r>
            <a:r>
              <a:rPr lang="en-US" sz="1600" dirty="0">
                <a:solidFill>
                  <a:srgbClr val="000000"/>
                </a:solidFill>
                <a:latin typeface="Verdana" panose="020B0604030504040204" pitchFamily="34" charset="0"/>
              </a:rPr>
              <a:t>Reconstruct a histogram using female model parameters that can be compared to the female histogram constructed in Part 2. Similarly, reconstruct a histogram using male model parameters.</a:t>
            </a:r>
          </a:p>
        </p:txBody>
      </p:sp>
    </p:spTree>
    <p:extLst>
      <p:ext uri="{BB962C8B-B14F-4D97-AF65-F5344CB8AC3E}">
        <p14:creationId xmlns:p14="http://schemas.microsoft.com/office/powerpoint/2010/main" val="3031136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p:cNvSpPr txBox="1"/>
              <p:nvPr/>
            </p:nvSpPr>
            <p:spPr>
              <a:xfrm>
                <a:off x="181768" y="649066"/>
                <a:ext cx="8780459" cy="5291962"/>
              </a:xfrm>
              <a:prstGeom prst="rect">
                <a:avLst/>
              </a:prstGeom>
              <a:noFill/>
              <a:ln>
                <a:noFill/>
              </a:ln>
            </p:spPr>
            <p:txBody>
              <a:bodyPr wrap="square" rtlCol="0">
                <a:spAutoFit/>
              </a:bodyPr>
              <a:lstStyle/>
              <a:p>
                <a:pPr marL="285750" indent="-285750">
                  <a:spcAft>
                    <a:spcPts val="1200"/>
                  </a:spcAft>
                  <a:buFont typeface="Wingdings" panose="05000000000000000000" pitchFamily="2" charset="2"/>
                  <a:buChar char="q"/>
                </a:pPr>
                <a:r>
                  <a:rPr lang="en-US" sz="1600" dirty="0">
                    <a:solidFill>
                      <a:prstClr val="black"/>
                    </a:solidFill>
                  </a:rPr>
                  <a:t>Set the number of histogram bins using </a:t>
                </a:r>
                <a:r>
                  <a:rPr lang="en-US" sz="1600" dirty="0" err="1">
                    <a:solidFill>
                      <a:prstClr val="black"/>
                    </a:solidFill>
                  </a:rPr>
                  <a:t>Sturges’s</a:t>
                </a:r>
                <a:r>
                  <a:rPr lang="en-US" sz="1600" dirty="0">
                    <a:solidFill>
                      <a:prstClr val="black"/>
                    </a:solidFill>
                  </a:rPr>
                  <a:t> Rule 𝐵=</a:t>
                </a:r>
                <a14:m>
                  <m:oMath xmlns:m="http://schemas.openxmlformats.org/officeDocument/2006/math">
                    <m:d>
                      <m:dPr>
                        <m:begChr m:val="⌈"/>
                        <m:endChr m:val="⌉"/>
                        <m:ctrlPr>
                          <a:rPr lang="en-US" sz="1600" i="1" smtClean="0">
                            <a:solidFill>
                              <a:prstClr val="black"/>
                            </a:solidFill>
                            <a:latin typeface="Cambria Math" panose="02040503050406030204" pitchFamily="18" charset="0"/>
                          </a:rPr>
                        </m:ctrlPr>
                      </m:dPr>
                      <m:e>
                        <m:d>
                          <m:dPr>
                            <m:ctrlPr>
                              <a:rPr lang="en-US" sz="1600" i="1" smtClean="0">
                                <a:solidFill>
                                  <a:prstClr val="black"/>
                                </a:solidFill>
                                <a:latin typeface="Cambria Math" panose="02040503050406030204" pitchFamily="18" charset="0"/>
                              </a:rPr>
                            </m:ctrlPr>
                          </m:dPr>
                          <m:e>
                            <m:func>
                              <m:funcPr>
                                <m:ctrlPr>
                                  <a:rPr lang="en-US" sz="1600" i="1">
                                    <a:solidFill>
                                      <a:prstClr val="black"/>
                                    </a:solidFill>
                                    <a:latin typeface="Cambria Math" panose="02040503050406030204" pitchFamily="18" charset="0"/>
                                  </a:rPr>
                                </m:ctrlPr>
                              </m:funcPr>
                              <m:fName>
                                <m:sSub>
                                  <m:sSubPr>
                                    <m:ctrlPr>
                                      <a:rPr lang="en-US" sz="1600" i="1">
                                        <a:solidFill>
                                          <a:prstClr val="black"/>
                                        </a:solidFill>
                                        <a:latin typeface="Cambria Math" panose="02040503050406030204" pitchFamily="18" charset="0"/>
                                      </a:rPr>
                                    </m:ctrlPr>
                                  </m:sSubPr>
                                  <m:e>
                                    <m:r>
                                      <m:rPr>
                                        <m:sty m:val="p"/>
                                      </m:rPr>
                                      <a:rPr lang="en-US" sz="1600">
                                        <a:solidFill>
                                          <a:prstClr val="black"/>
                                        </a:solidFill>
                                        <a:latin typeface="Cambria Math" panose="02040503050406030204" pitchFamily="18" charset="0"/>
                                      </a:rPr>
                                      <m:t>log</m:t>
                                    </m:r>
                                  </m:e>
                                  <m:sub>
                                    <m:r>
                                      <a:rPr lang="en-US" sz="1600" i="1">
                                        <a:solidFill>
                                          <a:prstClr val="black"/>
                                        </a:solidFill>
                                        <a:latin typeface="Cambria Math" panose="02040503050406030204" pitchFamily="18" charset="0"/>
                                      </a:rPr>
                                      <m:t>2</m:t>
                                    </m:r>
                                  </m:sub>
                                </m:sSub>
                              </m:fName>
                              <m:e>
                                <m:r>
                                  <a:rPr lang="en-US" sz="1600" i="1">
                                    <a:solidFill>
                                      <a:prstClr val="black"/>
                                    </a:solidFill>
                                    <a:latin typeface="Cambria Math" panose="02040503050406030204" pitchFamily="18" charset="0"/>
                                  </a:rPr>
                                  <m:t>𝑁</m:t>
                                </m:r>
                              </m:e>
                            </m:func>
                          </m:e>
                        </m:d>
                        <m:r>
                          <a:rPr lang="en-US" sz="1600" b="0" i="1" smtClean="0">
                            <a:solidFill>
                              <a:prstClr val="black"/>
                            </a:solidFill>
                            <a:latin typeface="Cambria Math" panose="02040503050406030204" pitchFamily="18" charset="0"/>
                          </a:rPr>
                          <m:t>+1</m:t>
                        </m:r>
                      </m:e>
                    </m:d>
                  </m:oMath>
                </a14:m>
                <a:r>
                  <a:rPr lang="en-US" sz="1600" dirty="0">
                    <a:solidFill>
                      <a:prstClr val="black"/>
                    </a:solidFill>
                  </a:rPr>
                  <a:t> or other considerations. E.g. B=15. Here, </a:t>
                </a:r>
                <a14:m>
                  <m:oMath xmlns:m="http://schemas.openxmlformats.org/officeDocument/2006/math">
                    <m:r>
                      <a:rPr lang="en-US" sz="1600" i="1">
                        <a:solidFill>
                          <a:prstClr val="black"/>
                        </a:solidFill>
                        <a:latin typeface="Cambria Math" panose="02040503050406030204" pitchFamily="18" charset="0"/>
                      </a:rPr>
                      <m:t>𝑁</m:t>
                    </m:r>
                  </m:oMath>
                </a14:m>
                <a:r>
                  <a:rPr lang="en-US" sz="1600" dirty="0">
                    <a:solidFill>
                      <a:prstClr val="black"/>
                    </a:solidFill>
                  </a:rPr>
                  <a:t> refers to the number of samples in Class F or Class M, assumed to be equal. For simplicity, you may use the same number of bins for both the features.</a:t>
                </a:r>
              </a:p>
              <a:p>
                <a:pPr marL="285750" lvl="1" indent="-285750">
                  <a:spcAft>
                    <a:spcPts val="1200"/>
                  </a:spcAft>
                  <a:buFont typeface="Wingdings" panose="05000000000000000000" pitchFamily="2" charset="2"/>
                  <a:buChar char="q"/>
                </a:pPr>
                <a:r>
                  <a:rPr lang="en-US" sz="1600" dirty="0">
                    <a:solidFill>
                      <a:prstClr val="black"/>
                    </a:solidFill>
                  </a:rPr>
                  <a:t>Assume that the data is given as </a:t>
                </a:r>
                <a14:m>
                  <m:oMath xmlns:m="http://schemas.openxmlformats.org/officeDocument/2006/math">
                    <m:r>
                      <a:rPr lang="en-US" sz="1600">
                        <a:solidFill>
                          <a:prstClr val="black"/>
                        </a:solidFill>
                        <a:latin typeface="Cambria Math" panose="02040503050406030204" pitchFamily="18" charset="0"/>
                      </a:rPr>
                      <m:t>𝑋</m:t>
                    </m:r>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1</m:t>
                                </m:r>
                              </m:sub>
                            </m:sSub>
                          </m:e>
                        </m:d>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2</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2</m:t>
                                </m:r>
                              </m:sub>
                            </m:sSub>
                          </m:e>
                        </m:d>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3</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3</m:t>
                                </m:r>
                              </m:sub>
                            </m:sSub>
                          </m:e>
                        </m:d>
                        <m:r>
                          <a:rPr lang="en-US" sz="1600">
                            <a:solidFill>
                              <a:prstClr val="black"/>
                            </a:solidFill>
                            <a:latin typeface="Cambria Math" panose="02040503050406030204" pitchFamily="18" charset="0"/>
                          </a:rPr>
                          <m:t>,…</m:t>
                        </m:r>
                      </m:e>
                    </m:d>
                  </m:oMath>
                </a14:m>
                <a:r>
                  <a:rPr lang="en-US" sz="1600" dirty="0">
                    <a:solidFill>
                      <a:prstClr val="black"/>
                    </a:solidFill>
                  </a:rPr>
                  <a:t> where the heights are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𝑖</m:t>
                        </m:r>
                      </m:sub>
                    </m:sSub>
                  </m:oMath>
                </a14:m>
                <a:r>
                  <a:rPr lang="en-US" sz="1600" dirty="0">
                    <a:solidFill>
                      <a:prstClr val="black"/>
                    </a:solidFill>
                  </a:rPr>
                  <a:t>, the </a:t>
                </a:r>
                <a:r>
                  <a:rPr lang="en-US" sz="1600" dirty="0" err="1">
                    <a:solidFill>
                      <a:prstClr val="black"/>
                    </a:solidFill>
                  </a:rPr>
                  <a:t>handspans</a:t>
                </a:r>
                <a:r>
                  <a:rPr lang="en-US" sz="1600" dirty="0">
                    <a:solidFill>
                      <a:prstClr val="black"/>
                    </a:solidFill>
                  </a:rPr>
                  <a:t> are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𝑖</m:t>
                        </m:r>
                      </m:sub>
                    </m:sSub>
                  </m:oMath>
                </a14:m>
                <a:r>
                  <a:rPr lang="en-US" sz="1600" dirty="0">
                    <a:solidFill>
                      <a:prstClr val="black"/>
                    </a:solidFill>
                  </a:rPr>
                  <a:t> and the genders are given as </a:t>
                </a:r>
                <a14:m>
                  <m:oMath xmlns:m="http://schemas.openxmlformats.org/officeDocument/2006/math">
                    <m:r>
                      <m:rPr>
                        <m:sty m:val="p"/>
                      </m:rPr>
                      <a:rPr lang="en-US" sz="1600">
                        <a:solidFill>
                          <a:prstClr val="black"/>
                        </a:solidFill>
                        <a:latin typeface="Cambria Math" panose="02040503050406030204" pitchFamily="18" charset="0"/>
                      </a:rPr>
                      <m:t>G</m:t>
                    </m:r>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2</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3</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𝑁</m:t>
                            </m:r>
                          </m:sub>
                        </m:sSub>
                      </m:e>
                    </m:d>
                  </m:oMath>
                </a14:m>
                <a:r>
                  <a:rPr lang="en-US" sz="1600" dirty="0">
                    <a:solidFill>
                      <a:prstClr val="black"/>
                    </a:solidFill>
                  </a:rPr>
                  <a:t>.</a:t>
                </a:r>
              </a:p>
              <a:p>
                <a:pPr marL="285750" indent="-285750">
                  <a:spcAft>
                    <a:spcPts val="1200"/>
                  </a:spcAft>
                  <a:buFont typeface="Wingdings" panose="05000000000000000000" pitchFamily="2" charset="2"/>
                  <a:buChar char="q"/>
                </a:pPr>
                <a:r>
                  <a:rPr lang="en-US" sz="1600" dirty="0">
                    <a:solidFill>
                      <a:prstClr val="black"/>
                    </a:solidFill>
                  </a:rPr>
                  <a:t>Construct separate 2D histograms for the two classes. One way to do this is to first initialize (with zeros) two matrices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𝐹</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oMath>
                </a14:m>
                <a:r>
                  <a:rPr lang="en-US" sz="1600" dirty="0">
                    <a:solidFill>
                      <a:prstClr val="black"/>
                    </a:solidFill>
                  </a:rPr>
                  <a:t>, each of size </a:t>
                </a:r>
                <a14:m>
                  <m:oMath xmlns:m="http://schemas.openxmlformats.org/officeDocument/2006/math">
                    <m:r>
                      <a:rPr lang="en-US" sz="1600">
                        <a:solidFill>
                          <a:prstClr val="black"/>
                        </a:solidFill>
                        <a:latin typeface="Cambria Math" panose="02040503050406030204" pitchFamily="18" charset="0"/>
                      </a:rPr>
                      <m:t>𝐵</m:t>
                    </m:r>
                    <m:r>
                      <a:rPr lang="en-US" sz="1600">
                        <a:solidFill>
                          <a:prstClr val="black"/>
                        </a:solidFill>
                        <a:latin typeface="Cambria Math" panose="02040503050406030204" pitchFamily="18" charset="0"/>
                      </a:rPr>
                      <m:t>×</m:t>
                    </m:r>
                    <m:r>
                      <a:rPr lang="en-US" sz="1600">
                        <a:solidFill>
                          <a:prstClr val="black"/>
                        </a:solidFill>
                        <a:latin typeface="Cambria Math" panose="02040503050406030204" pitchFamily="18" charset="0"/>
                      </a:rPr>
                      <m:t>𝐵</m:t>
                    </m:r>
                  </m:oMath>
                </a14:m>
                <a:r>
                  <a:rPr lang="en-US" sz="1600" dirty="0">
                    <a:solidFill>
                      <a:prstClr val="black"/>
                    </a:solidFill>
                  </a:rPr>
                  <a:t>. Next, compute the minimum and maximum of each of the features found in the </a:t>
                </a:r>
                <a:r>
                  <a:rPr lang="en-US" sz="1600" dirty="0">
                    <a:solidFill>
                      <a:srgbClr val="000000"/>
                    </a:solidFill>
                    <a:latin typeface="Calibri" panose="020F0502020204030204" pitchFamily="34" charset="0"/>
                  </a:rPr>
                  <a:t>training data </a:t>
                </a:r>
                <a:r>
                  <a:rPr lang="en-US" sz="1600" dirty="0">
                    <a:solidFill>
                      <a:srgbClr val="000000"/>
                    </a:solidFill>
                    <a:highlight>
                      <a:srgbClr val="FFFF00"/>
                    </a:highlight>
                    <a:latin typeface="Calibri" panose="020F0502020204030204" pitchFamily="34" charset="0"/>
                  </a:rPr>
                  <a:t>(irrespective of class)</a:t>
                </a:r>
                <a:r>
                  <a:rPr lang="en-US" sz="1600" dirty="0">
                    <a:solidFill>
                      <a:srgbClr val="000000"/>
                    </a:solidFill>
                    <a:latin typeface="Calibri" panose="020F0502020204030204" pitchFamily="34" charset="0"/>
                  </a:rPr>
                  <a:t>. </a:t>
                </a:r>
                <a:r>
                  <a:rPr lang="en-US" sz="1600" dirty="0">
                    <a:solidFill>
                      <a:prstClr val="black"/>
                    </a:solidFill>
                  </a:rPr>
                  <a:t>Let us call these limits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a:solidFill>
                              <a:prstClr val="black"/>
                            </a:solidFill>
                            <a:latin typeface="Cambria Math" panose="02040503050406030204" pitchFamily="18" charset="0"/>
                          </a:rPr>
                          <m:t>min</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a:solidFill>
                              <a:prstClr val="black"/>
                            </a:solidFill>
                            <a:latin typeface="Cambria Math" panose="02040503050406030204" pitchFamily="18" charset="0"/>
                          </a:rPr>
                          <m:t>max</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m:rPr>
                            <m:sty m:val="p"/>
                          </m:rPr>
                          <a:rPr lang="en-US" sz="1600">
                            <a:solidFill>
                              <a:prstClr val="black"/>
                            </a:solidFill>
                            <a:latin typeface="Cambria Math" panose="02040503050406030204" pitchFamily="18" charset="0"/>
                          </a:rPr>
                          <m:t>min</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𝑠</m:t>
                        </m:r>
                      </m:e>
                      <m:sub>
                        <m:r>
                          <m:rPr>
                            <m:sty m:val="p"/>
                          </m:rPr>
                          <a:rPr lang="en-US" sz="1600">
                            <a:solidFill>
                              <a:prstClr val="black"/>
                            </a:solidFill>
                            <a:latin typeface="Cambria Math" panose="02040503050406030204" pitchFamily="18" charset="0"/>
                          </a:rPr>
                          <m:t>max</m:t>
                        </m:r>
                      </m:sub>
                    </m:sSub>
                  </m:oMath>
                </a14:m>
                <a:r>
                  <a:rPr lang="en-US" sz="1600" dirty="0">
                    <a:solidFill>
                      <a:prstClr val="black"/>
                    </a:solidFill>
                  </a:rPr>
                  <a:t>. The matrices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𝑀</m:t>
                        </m:r>
                      </m:sub>
                    </m:sSub>
                  </m:oMath>
                </a14:m>
                <a:r>
                  <a:rPr lang="en-US" sz="1600" dirty="0">
                    <a:solidFill>
                      <a:prstClr val="black"/>
                    </a:solidFill>
                  </a:rPr>
                  <a:t> will now be subjected to a sequence of updating operations till the histograms are built up.</a:t>
                </a:r>
              </a:p>
              <a:p>
                <a:pPr marL="285750" indent="-285750">
                  <a:spcAft>
                    <a:spcPts val="1200"/>
                  </a:spcAft>
                  <a:buFont typeface="Wingdings" panose="05000000000000000000" pitchFamily="2" charset="2"/>
                  <a:buChar char="q"/>
                </a:pPr>
                <a:r>
                  <a:rPr lang="en-US" sz="1600" dirty="0">
                    <a:solidFill>
                      <a:prstClr val="black"/>
                    </a:solidFill>
                  </a:rPr>
                  <a:t>For every feature vector </a:t>
                </a:r>
                <a14:m>
                  <m:oMath xmlns:m="http://schemas.openxmlformats.org/officeDocument/2006/math">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b="0" i="1" smtClean="0">
                                <a:solidFill>
                                  <a:prstClr val="black"/>
                                </a:solidFill>
                                <a:latin typeface="Cambria Math" panose="02040503050406030204" pitchFamily="18" charset="0"/>
                              </a:rPr>
                              <m:t>𝑖</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a:rPr lang="en-US" sz="1600" b="0" i="1" smtClean="0">
                                <a:solidFill>
                                  <a:prstClr val="black"/>
                                </a:solidFill>
                                <a:latin typeface="Cambria Math" panose="02040503050406030204" pitchFamily="18" charset="0"/>
                              </a:rPr>
                              <m:t>𝑖</m:t>
                            </m:r>
                          </m:sub>
                        </m:sSub>
                      </m:e>
                    </m:d>
                  </m:oMath>
                </a14:m>
                <a:r>
                  <a:rPr lang="en-US" sz="1600" dirty="0">
                    <a:solidFill>
                      <a:prstClr val="black"/>
                    </a:solidFill>
                  </a:rPr>
                  <a:t> pair belonging to the training set, do:</a:t>
                </a:r>
              </a:p>
              <a:p>
                <a:pPr marL="742950" lvl="1" indent="-285750">
                  <a:buFont typeface="Wingdings" panose="05000000000000000000" pitchFamily="2" charset="2"/>
                  <a:buChar char="q"/>
                </a:pPr>
                <a:r>
                  <a:rPr lang="en-US" sz="1600" dirty="0">
                    <a:solidFill>
                      <a:prstClr val="black"/>
                    </a:solidFill>
                  </a:rPr>
                  <a:t>Transform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i="1">
                                <a:solidFill>
                                  <a:prstClr val="black"/>
                                </a:solidFill>
                                <a:latin typeface="Cambria Math" panose="02040503050406030204" pitchFamily="18" charset="0"/>
                                <a:ea typeface="Cambria Math" panose="02040503050406030204" pitchFamily="18" charset="0"/>
                              </a:rPr>
                              <m:t>𝑖</m:t>
                            </m:r>
                          </m:sub>
                        </m:sSub>
                        <m:r>
                          <a:rPr lang="en-US" sz="1600">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smtClean="0">
                                <a:solidFill>
                                  <a:prstClr val="black"/>
                                </a:solidFill>
                                <a:latin typeface="Cambria Math" panose="02040503050406030204" pitchFamily="18" charset="0"/>
                                <a:ea typeface="Cambria Math" panose="02040503050406030204" pitchFamily="18" charset="0"/>
                              </a:rPr>
                              <m:t>𝑠</m:t>
                            </m:r>
                          </m:e>
                          <m:sub>
                            <m:r>
                              <a:rPr lang="en-US" sz="1600" i="1">
                                <a:solidFill>
                                  <a:prstClr val="black"/>
                                </a:solidFill>
                                <a:latin typeface="Cambria Math" panose="02040503050406030204" pitchFamily="18" charset="0"/>
                                <a:ea typeface="Cambria Math" panose="02040503050406030204" pitchFamily="18" charset="0"/>
                              </a:rPr>
                              <m:t>𝑖</m:t>
                            </m:r>
                          </m:sub>
                        </m:sSub>
                      </m:e>
                    </m:d>
                  </m:oMath>
                </a14:m>
                <a:r>
                  <a:rPr lang="en-US" sz="1600" dirty="0">
                    <a:solidFill>
                      <a:prstClr val="black"/>
                    </a:solidFill>
                  </a:rPr>
                  <a:t> to row-column indices </a:t>
                </a:r>
                <a14:m>
                  <m:oMath xmlns:m="http://schemas.openxmlformats.org/officeDocument/2006/math">
                    <m:d>
                      <m:dPr>
                        <m:begChr m:val="{"/>
                        <m:endChr m:val="}"/>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𝑟</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 </m:t>
                        </m:r>
                      </m:e>
                    </m:d>
                  </m:oMath>
                </a14:m>
                <a:r>
                  <a:rPr lang="en-US" sz="1600" dirty="0">
                    <a:solidFill>
                      <a:prstClr val="black"/>
                    </a:solidFill>
                  </a:rPr>
                  <a:t> using</a:t>
                </a:r>
              </a:p>
              <a:p>
                <a:pPr lvl="1"/>
                <a:r>
                  <a:rPr lang="en-US" sz="1600" dirty="0">
                    <a:solidFill>
                      <a:prstClr val="black"/>
                    </a:solidFill>
                  </a:rPr>
                  <a:t>	</a:t>
                </a: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𝑟</m:t>
                    </m:r>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𝑅𝑂𝑈𝑁𝐷</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1+(</m:t>
                        </m:r>
                        <m:r>
                          <a:rPr lang="en-US" sz="1600" i="1">
                            <a:solidFill>
                              <a:prstClr val="black"/>
                            </a:solidFill>
                            <a:latin typeface="Cambria Math" panose="02040503050406030204" pitchFamily="18" charset="0"/>
                            <a:ea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−1)</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i="1">
                                        <a:solidFill>
                                          <a:prstClr val="black"/>
                                        </a:solidFill>
                                        <a:latin typeface="Cambria Math" panose="02040503050406030204" pitchFamily="18" charset="0"/>
                                        <a:ea typeface="Cambria Math" panose="02040503050406030204" pitchFamily="18" charset="0"/>
                                      </a:rPr>
                                      <m:t>𝑖</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num>
                              <m:den>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i="1">
                                        <a:solidFill>
                                          <a:prstClr val="black"/>
                                        </a:solidFill>
                                        <a:latin typeface="Cambria Math" panose="02040503050406030204" pitchFamily="18" charset="0"/>
                                        <a:ea typeface="Cambria Math" panose="02040503050406030204" pitchFamily="18" charset="0"/>
                                      </a:rPr>
                                      <m:t>max</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rPr>
                                      <m:t>h</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den>
                            </m:f>
                          </m:e>
                        </m:d>
                      </m:e>
                    </m:d>
                  </m:oMath>
                </a14:m>
                <a:endParaRPr lang="en-US" sz="1600" dirty="0">
                  <a:solidFill>
                    <a:prstClr val="black"/>
                  </a:solidFill>
                </a:endParaRPr>
              </a:p>
              <a:p>
                <a:pPr lvl="1"/>
                <a:r>
                  <a:rPr lang="en-US" sz="1600" dirty="0">
                    <a:solidFill>
                      <a:prstClr val="black"/>
                    </a:solidFill>
                  </a:rPr>
                  <a:t>	</a:t>
                </a:r>
                <a14:m>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𝑐</m:t>
                    </m:r>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𝑅𝑂𝑈𝑁𝐷</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1+(</m:t>
                        </m:r>
                        <m:r>
                          <a:rPr lang="en-US" sz="1600" i="1">
                            <a:solidFill>
                              <a:prstClr val="black"/>
                            </a:solidFill>
                            <a:latin typeface="Cambria Math" panose="02040503050406030204" pitchFamily="18" charset="0"/>
                            <a:ea typeface="Cambria Math" panose="02040503050406030204" pitchFamily="18" charset="0"/>
                          </a:rPr>
                          <m:t>𝐵</m:t>
                        </m:r>
                        <m:r>
                          <a:rPr lang="en-US" sz="1600" i="1">
                            <a:solidFill>
                              <a:prstClr val="black"/>
                            </a:solidFill>
                            <a:latin typeface="Cambria Math" panose="02040503050406030204" pitchFamily="18" charset="0"/>
                            <a:ea typeface="Cambria Math" panose="02040503050406030204" pitchFamily="18" charset="0"/>
                          </a:rPr>
                          <m:t>−1)</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a:rPr lang="en-US" sz="1600" i="1">
                                        <a:solidFill>
                                          <a:prstClr val="black"/>
                                        </a:solidFill>
                                        <a:latin typeface="Cambria Math" panose="02040503050406030204" pitchFamily="18" charset="0"/>
                                        <a:ea typeface="Cambria Math" panose="02040503050406030204" pitchFamily="18" charset="0"/>
                                      </a:rPr>
                                      <m:t>𝑖</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num>
                              <m:den>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m:rPr>
                                        <m:sty m:val="p"/>
                                      </m:rPr>
                                      <a:rPr lang="en-US" sz="1600" i="1">
                                        <a:solidFill>
                                          <a:prstClr val="black"/>
                                        </a:solidFill>
                                        <a:latin typeface="Cambria Math" panose="02040503050406030204" pitchFamily="18" charset="0"/>
                                        <a:ea typeface="Cambria Math" panose="02040503050406030204" pitchFamily="18" charset="0"/>
                                      </a:rPr>
                                      <m:t>max</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rPr>
                                      <m:t>𝑠</m:t>
                                    </m:r>
                                  </m:e>
                                  <m:sub>
                                    <m:r>
                                      <m:rPr>
                                        <m:sty m:val="p"/>
                                      </m:rPr>
                                      <a:rPr lang="en-US" sz="1600" i="1">
                                        <a:solidFill>
                                          <a:prstClr val="black"/>
                                        </a:solidFill>
                                        <a:latin typeface="Cambria Math" panose="02040503050406030204" pitchFamily="18" charset="0"/>
                                        <a:ea typeface="Cambria Math" panose="02040503050406030204" pitchFamily="18" charset="0"/>
                                      </a:rPr>
                                      <m:t>min</m:t>
                                    </m:r>
                                  </m:sub>
                                </m:sSub>
                              </m:den>
                            </m:f>
                          </m:e>
                        </m:d>
                      </m:e>
                    </m:d>
                  </m:oMath>
                </a14:m>
                <a:endParaRPr lang="en-US" sz="1600" dirty="0">
                  <a:solidFill>
                    <a:prstClr val="black"/>
                  </a:solidFill>
                </a:endParaRPr>
              </a:p>
              <a:p>
                <a:pPr marL="742950" lvl="1" indent="-285750">
                  <a:buFont typeface="Wingdings" panose="05000000000000000000" pitchFamily="2" charset="2"/>
                  <a:buChar char="q"/>
                </a:pPr>
                <a:r>
                  <a:rPr lang="en-US" sz="1600" dirty="0">
                    <a:solidFill>
                      <a:prstClr val="black"/>
                    </a:solidFill>
                  </a:rPr>
                  <a:t>If gender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b="0" i="1" smtClean="0">
                            <a:solidFill>
                              <a:prstClr val="black"/>
                            </a:solidFill>
                            <a:latin typeface="Cambria Math" panose="02040503050406030204" pitchFamily="18" charset="0"/>
                          </a:rPr>
                          <m:t>𝑖</m:t>
                        </m:r>
                      </m:sub>
                    </m:sSub>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𝐹</m:t>
                    </m:r>
                  </m:oMath>
                </a14:m>
                <a:r>
                  <a:rPr lang="en-US" sz="1600" dirty="0">
                    <a:solidFill>
                      <a:prstClr val="black"/>
                    </a:solidFill>
                  </a:rPr>
                  <a:t>, update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oMath>
                </a14:m>
                <a:r>
                  <a:rPr lang="en-US" sz="1600" dirty="0">
                    <a:solidFill>
                      <a:prstClr val="black"/>
                    </a:solidFill>
                  </a:rPr>
                  <a:t> as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d>
                      <m:dPr>
                        <m:begChr m:val="["/>
                        <m:endChr m:val="]"/>
                        <m:ctrlPr>
                          <a:rPr lang="en-US" sz="1600" i="1" smtClean="0">
                            <a:solidFill>
                              <a:prstClr val="black"/>
                            </a:solidFill>
                            <a:latin typeface="Cambria Math" panose="02040503050406030204" pitchFamily="18" charset="0"/>
                          </a:rPr>
                        </m:ctrlPr>
                      </m:dPr>
                      <m:e>
                        <m:r>
                          <a:rPr lang="en-US" sz="1600" b="0" i="1" smtClean="0">
                            <a:solidFill>
                              <a:prstClr val="black"/>
                            </a:solidFill>
                            <a:latin typeface="Cambria Math" panose="02040503050406030204" pitchFamily="18" charset="0"/>
                          </a:rPr>
                          <m:t>𝑟</m:t>
                        </m:r>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𝑐</m:t>
                        </m:r>
                      </m:e>
                    </m:d>
                    <m:r>
                      <a:rPr lang="en-US" sz="1600" b="0" i="1" smtClean="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i="1">
                            <a:solidFill>
                              <a:prstClr val="black"/>
                            </a:solidFill>
                            <a:latin typeface="Cambria Math" panose="02040503050406030204" pitchFamily="18" charset="0"/>
                          </a:rPr>
                          <m:t>𝐹</m:t>
                        </m:r>
                      </m:sub>
                    </m:sSub>
                    <m:d>
                      <m:dPr>
                        <m:begChr m:val="["/>
                        <m:endChr m:val="]"/>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𝑟</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e>
                    </m:d>
                    <m:r>
                      <a:rPr lang="en-US" sz="1600" b="0" i="1" smtClean="0">
                        <a:solidFill>
                          <a:prstClr val="black"/>
                        </a:solidFill>
                        <a:latin typeface="Cambria Math" panose="02040503050406030204" pitchFamily="18" charset="0"/>
                      </a:rPr>
                      <m:t>+1</m:t>
                    </m:r>
                  </m:oMath>
                </a14:m>
                <a:r>
                  <a:rPr lang="en-US" sz="1600" dirty="0">
                    <a:solidFill>
                      <a:prstClr val="black"/>
                    </a:solidFill>
                  </a:rPr>
                  <a:t>. Otherwise, update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oMath>
                </a14:m>
                <a:r>
                  <a:rPr lang="en-US" sz="1600" dirty="0">
                    <a:solidFill>
                      <a:prstClr val="black"/>
                    </a:solidFill>
                  </a:rPr>
                  <a:t> as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d>
                      <m:dPr>
                        <m:begChr m:val="["/>
                        <m:endChr m:val="]"/>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𝑟</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e>
                    </m:d>
                    <m:r>
                      <a:rPr lang="en-US" sz="1600" i="1">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𝐻</m:t>
                        </m:r>
                      </m:e>
                      <m:sub>
                        <m:r>
                          <a:rPr lang="en-US" sz="1600" b="0" i="1" smtClean="0">
                            <a:solidFill>
                              <a:prstClr val="black"/>
                            </a:solidFill>
                            <a:latin typeface="Cambria Math" panose="02040503050406030204" pitchFamily="18" charset="0"/>
                          </a:rPr>
                          <m:t>𝑀</m:t>
                        </m:r>
                      </m:sub>
                    </m:sSub>
                    <m:d>
                      <m:dPr>
                        <m:begChr m:val="["/>
                        <m:endChr m:val="]"/>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𝑟</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e>
                    </m:d>
                    <m:r>
                      <a:rPr lang="en-US" sz="1600" i="1">
                        <a:solidFill>
                          <a:prstClr val="black"/>
                        </a:solidFill>
                        <a:latin typeface="Cambria Math" panose="02040503050406030204" pitchFamily="18" charset="0"/>
                      </a:rPr>
                      <m:t>+1</m:t>
                    </m:r>
                  </m:oMath>
                </a14:m>
                <a:r>
                  <a:rPr lang="en-US" sz="1600" dirty="0">
                    <a:solidFill>
                      <a:prstClr val="black"/>
                    </a:solidFill>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181768" y="649066"/>
                <a:ext cx="8780459" cy="5291962"/>
              </a:xfrm>
              <a:prstGeom prst="rect">
                <a:avLst/>
              </a:prstGeom>
              <a:blipFill rotWithShape="0">
                <a:blip r:embed="rId2"/>
                <a:stretch>
                  <a:fillRect l="-278" t="-575" r="-694" b="-460"/>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i="1" dirty="0"/>
              <a:t>Step-by-step: How can I build 2D Histograms?</a:t>
            </a:r>
            <a:endParaRPr lang="en-US" dirty="0"/>
          </a:p>
        </p:txBody>
      </p:sp>
    </p:spTree>
    <p:extLst>
      <p:ext uri="{BB962C8B-B14F-4D97-AF65-F5344CB8AC3E}">
        <p14:creationId xmlns:p14="http://schemas.microsoft.com/office/powerpoint/2010/main" val="1676824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1528" y="2654185"/>
            <a:ext cx="2563908" cy="5468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756211" y="2028517"/>
            <a:ext cx="2438400" cy="54684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88333" y="562093"/>
                <a:ext cx="8780459" cy="5260286"/>
              </a:xfrm>
              <a:prstGeom prst="rect">
                <a:avLst/>
              </a:prstGeom>
              <a:noFill/>
              <a:ln>
                <a:noFill/>
              </a:ln>
            </p:spPr>
            <p:txBody>
              <a:bodyPr wrap="square" rtlCol="0">
                <a:spAutoFit/>
              </a:bodyPr>
              <a:lstStyle/>
              <a:p>
                <a:pPr marL="285750" indent="-285750">
                  <a:spcAft>
                    <a:spcPts val="600"/>
                  </a:spcAft>
                  <a:buFont typeface="Wingdings" panose="05000000000000000000" pitchFamily="2" charset="2"/>
                  <a:buChar char="q"/>
                </a:pPr>
                <a:r>
                  <a:rPr lang="en-US" sz="1600" dirty="0">
                    <a:solidFill>
                      <a:prstClr val="black"/>
                    </a:solidFill>
                  </a:rPr>
                  <a:t>Separate the data into male and female subsets</a:t>
                </a:r>
              </a:p>
              <a:p>
                <a:pPr marL="285750" lvl="1" indent="-285750">
                  <a:spcAft>
                    <a:spcPts val="600"/>
                  </a:spcAft>
                  <a:buFont typeface="Wingdings" panose="05000000000000000000" pitchFamily="2" charset="2"/>
                  <a:buChar char="q"/>
                </a:pPr>
                <a:r>
                  <a:rPr lang="en-US" sz="1600" dirty="0">
                    <a:solidFill>
                      <a:prstClr val="black"/>
                    </a:solidFill>
                  </a:rPr>
                  <a:t>Find the mean vector and the covariance matrix separately for males and females. You may use a built-in function to compute these parameters.</a:t>
                </a:r>
              </a:p>
              <a:p>
                <a:pPr marL="285750" lvl="1" indent="-285750">
                  <a:spcAft>
                    <a:spcPts val="600"/>
                  </a:spcAft>
                  <a:buFont typeface="Wingdings" panose="05000000000000000000" pitchFamily="2" charset="2"/>
                  <a:buChar char="q"/>
                </a:pPr>
                <a:r>
                  <a:rPr lang="en-US" sz="1600" dirty="0">
                    <a:solidFill>
                      <a:prstClr val="black"/>
                    </a:solidFill>
                  </a:rPr>
                  <a:t>For each requested query (height-</a:t>
                </a:r>
                <a:r>
                  <a:rPr lang="en-US" sz="1600" dirty="0" err="1">
                    <a:solidFill>
                      <a:prstClr val="black"/>
                    </a:solidFill>
                  </a:rPr>
                  <a:t>handspan</a:t>
                </a:r>
                <a:r>
                  <a:rPr lang="en-US" sz="1600" dirty="0">
                    <a:solidFill>
                      <a:prstClr val="black"/>
                    </a:solidFill>
                  </a:rPr>
                  <a:t> vector </a:t>
                </a:r>
                <a14:m>
                  <m:oMath xmlns:m="http://schemas.openxmlformats.org/officeDocument/2006/math">
                    <m:r>
                      <a:rPr lang="en-US" sz="1600">
                        <a:solidFill>
                          <a:prstClr val="black"/>
                        </a:solidFill>
                        <a:latin typeface="Cambria Math" panose="02040503050406030204" pitchFamily="18" charset="0"/>
                      </a:rPr>
                      <m:t>𝒙</m:t>
                    </m:r>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r>
                          <a:rPr lang="en-US" sz="1600">
                            <a:solidFill>
                              <a:prstClr val="black"/>
                            </a:solidFill>
                            <a:latin typeface="Cambria Math" panose="02040503050406030204" pitchFamily="18" charset="0"/>
                          </a:rPr>
                          <m:t>h</m:t>
                        </m:r>
                        <m:r>
                          <a:rPr lang="en-US" sz="1600">
                            <a:solidFill>
                              <a:prstClr val="black"/>
                            </a:solidFill>
                            <a:latin typeface="Cambria Math" panose="02040503050406030204" pitchFamily="18" charset="0"/>
                          </a:rPr>
                          <m:t>,</m:t>
                        </m:r>
                        <m:r>
                          <a:rPr lang="en-US" sz="1600">
                            <a:solidFill>
                              <a:prstClr val="black"/>
                            </a:solidFill>
                            <a:latin typeface="Cambria Math" panose="02040503050406030204" pitchFamily="18" charset="0"/>
                          </a:rPr>
                          <m:t>𝑠</m:t>
                        </m:r>
                      </m:e>
                    </m:d>
                  </m:oMath>
                </a14:m>
                <a:r>
                  <a:rPr lang="en-US" sz="1600" dirty="0">
                    <a:solidFill>
                      <a:prstClr val="black"/>
                    </a:solidFill>
                  </a:rPr>
                  <a:t>) compute the posterior probabilities</a:t>
                </a:r>
              </a:p>
              <a:p>
                <a:pPr marL="285750" lvl="1" indent="-285750">
                  <a:buFont typeface="Wingdings" panose="05000000000000000000" pitchFamily="2" charset="2"/>
                  <a:buChar char="q"/>
                </a:pPr>
                <a:endParaRPr lang="en-US" sz="1600" dirty="0">
                  <a:solidFill>
                    <a:prstClr val="black"/>
                  </a:solidFill>
                </a:endParaRPr>
              </a:p>
              <a:p>
                <a:pPr marL="0" lvl="1">
                  <a:spcAft>
                    <a:spcPts val="1200"/>
                  </a:spcAft>
                </a:pPr>
                <a14:m>
                  <m:oMathPara xmlns:m="http://schemas.openxmlformats.org/officeDocument/2006/math">
                    <m:oMathParaPr>
                      <m:jc m:val="centerGroup"/>
                    </m:oMathParaPr>
                    <m:oMath xmlns:m="http://schemas.openxmlformats.org/officeDocument/2006/math">
                      <m:r>
                        <a:rPr lang="en-US" sz="1400" b="0" i="1" smtClean="0">
                          <a:solidFill>
                            <a:prstClr val="black"/>
                          </a:solidFill>
                          <a:latin typeface="Cambria Math" panose="02040503050406030204" pitchFamily="18" charset="0"/>
                        </a:rPr>
                        <m:t>𝑝</m:t>
                      </m:r>
                      <m:d>
                        <m:dPr>
                          <m:ctrlPr>
                            <a:rPr lang="en-US" sz="1400" b="0" i="1" smtClean="0">
                              <a:solidFill>
                                <a:prstClr val="black"/>
                              </a:solidFill>
                              <a:latin typeface="Cambria Math" panose="02040503050406030204" pitchFamily="18" charset="0"/>
                            </a:rPr>
                          </m:ctrlPr>
                        </m:dPr>
                        <m:e>
                          <m:r>
                            <a:rPr lang="en-US" sz="1400" b="0" i="1" smtClean="0">
                              <a:solidFill>
                                <a:prstClr val="black"/>
                              </a:solidFill>
                              <a:latin typeface="Cambria Math" panose="02040503050406030204" pitchFamily="18" charset="0"/>
                            </a:rPr>
                            <m:t>𝐹</m:t>
                          </m:r>
                          <m:r>
                            <a:rPr lang="en-US" sz="1400" b="0" i="1" smtClean="0">
                              <a:solidFill>
                                <a:prstClr val="black"/>
                              </a:solidFill>
                              <a:latin typeface="Cambria Math" panose="02040503050406030204" pitchFamily="18" charset="0"/>
                            </a:rPr>
                            <m:t>|</m:t>
                          </m:r>
                          <m:r>
                            <a:rPr lang="en-US" sz="1400" b="1" i="1">
                              <a:solidFill>
                                <a:prstClr val="black"/>
                              </a:solidFill>
                              <a:latin typeface="Cambria Math" panose="02040503050406030204" pitchFamily="18" charset="0"/>
                            </a:rPr>
                            <m:t>𝒙</m:t>
                          </m:r>
                        </m:e>
                      </m:d>
                      <m:r>
                        <a:rPr lang="en-US" sz="1400" b="0" i="1" smtClean="0">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𝐹</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b="0" i="1" smtClean="0">
                                                  <a:solidFill>
                                                    <a:prstClr val="black"/>
                                                  </a:solidFill>
                                                  <a:latin typeface="Cambria Math" panose="02040503050406030204" pitchFamily="18" charset="0"/>
                                                </a:rPr>
                                                <m:t>𝐹</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smtClean="0">
                                              <a:solidFill>
                                                <a:prstClr val="black"/>
                                              </a:solidFill>
                                              <a:latin typeface="Cambria Math" panose="02040503050406030204" pitchFamily="18" charset="0"/>
                                              <a:ea typeface="Cambria Math" panose="02040503050406030204" pitchFamily="18" charset="0"/>
                                            </a:rPr>
                                            <m:t>𝑭</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b="0" i="1" smtClean="0">
                                              <a:solidFill>
                                                <a:prstClr val="black"/>
                                              </a:solidFill>
                                              <a:latin typeface="Cambria Math" panose="02040503050406030204" pitchFamily="18" charset="0"/>
                                            </a:rPr>
                                            <m:t>𝐹</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smtClean="0">
                                                  <a:solidFill>
                                                    <a:prstClr val="black"/>
                                                  </a:solidFill>
                                                  <a:latin typeface="Cambria Math" panose="02040503050406030204" pitchFamily="18" charset="0"/>
                                                  <a:ea typeface="Cambria Math" panose="02040503050406030204" pitchFamily="18" charset="0"/>
                                                </a:rPr>
                                                <m:t>𝑭</m:t>
                                              </m:r>
                                            </m:sub>
                                          </m:sSub>
                                        </m:e>
                                      </m:d>
                                    </m:e>
                                    <m:sup>
                                      <m:r>
                                        <a:rPr lang="en-US" sz="1400" i="1">
                                          <a:solidFill>
                                            <a:prstClr val="black"/>
                                          </a:solidFill>
                                          <a:latin typeface="Cambria Math" panose="02040503050406030204" pitchFamily="18" charset="0"/>
                                        </a:rPr>
                                        <m:t>𝑇</m:t>
                                      </m:r>
                                    </m:sup>
                                  </m:sSup>
                                </m:sup>
                              </m:sSup>
                            </m:e>
                          </m:d>
                        </m:num>
                        <m:den>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𝑀</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e>
                                        <m:sup>
                                          <m:r>
                                            <a:rPr lang="en-US" sz="1400" i="1">
                                              <a:solidFill>
                                                <a:prstClr val="black"/>
                                              </a:solidFill>
                                              <a:latin typeface="Cambria Math" panose="02040503050406030204" pitchFamily="18" charset="0"/>
                                            </a:rPr>
                                            <m:t>𝑇</m:t>
                                          </m:r>
                                        </m:sup>
                                      </m:sSup>
                                    </m:sup>
                                  </m:sSup>
                                </m:e>
                              </m:d>
                            </m:e>
                          </m:d>
                          <m:r>
                            <a:rPr lang="en-US" sz="1400" i="1">
                              <a:solidFill>
                                <a:prstClr val="black"/>
                              </a:solidFill>
                              <a:latin typeface="Cambria Math" panose="02040503050406030204" pitchFamily="18" charset="0"/>
                            </a:rPr>
                            <m:t>+</m:t>
                          </m:r>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𝐹</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e>
                                        <m:sup>
                                          <m:r>
                                            <a:rPr lang="en-US" sz="1400" i="1">
                                              <a:solidFill>
                                                <a:prstClr val="black"/>
                                              </a:solidFill>
                                              <a:latin typeface="Cambria Math" panose="02040503050406030204" pitchFamily="18" charset="0"/>
                                            </a:rPr>
                                            <m:t>𝑇</m:t>
                                          </m:r>
                                        </m:sup>
                                      </m:sSup>
                                    </m:sup>
                                  </m:sSup>
                                </m:e>
                              </m:d>
                            </m:e>
                          </m:d>
                        </m:den>
                      </m:f>
                    </m:oMath>
                  </m:oMathPara>
                </a14:m>
                <a:endParaRPr lang="en-US" sz="1600" dirty="0">
                  <a:solidFill>
                    <a:prstClr val="black"/>
                  </a:solidFill>
                </a:endParaRPr>
              </a:p>
              <a:p>
                <a:pPr marL="0" lvl="1"/>
                <a14:m>
                  <m:oMathPara xmlns:m="http://schemas.openxmlformats.org/officeDocument/2006/math">
                    <m:oMathParaPr>
                      <m:jc m:val="centerGroup"/>
                    </m:oMathParaPr>
                    <m:oMath xmlns:m="http://schemas.openxmlformats.org/officeDocument/2006/math">
                      <m:r>
                        <a:rPr lang="en-US" sz="1400" i="1">
                          <a:solidFill>
                            <a:prstClr val="black"/>
                          </a:solidFill>
                          <a:latin typeface="Cambria Math" panose="02040503050406030204" pitchFamily="18" charset="0"/>
                        </a:rPr>
                        <m:t>𝑝</m:t>
                      </m:r>
                      <m:d>
                        <m:dPr>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𝑀</m:t>
                          </m:r>
                          <m:r>
                            <a:rPr lang="en-US" sz="1400" i="1">
                              <a:solidFill>
                                <a:prstClr val="black"/>
                              </a:solidFill>
                              <a:latin typeface="Cambria Math" panose="02040503050406030204" pitchFamily="18" charset="0"/>
                            </a:rPr>
                            <m:t>|</m:t>
                          </m:r>
                          <m:r>
                            <a:rPr lang="en-US" sz="1400" b="1" i="1">
                              <a:solidFill>
                                <a:prstClr val="black"/>
                              </a:solidFill>
                              <a:latin typeface="Cambria Math" panose="02040503050406030204" pitchFamily="18" charset="0"/>
                            </a:rPr>
                            <m:t>𝒙</m:t>
                          </m:r>
                        </m:e>
                      </m:d>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𝑀</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e>
                                    <m:sup>
                                      <m:r>
                                        <a:rPr lang="en-US" sz="1400" i="1">
                                          <a:solidFill>
                                            <a:prstClr val="black"/>
                                          </a:solidFill>
                                          <a:latin typeface="Cambria Math" panose="02040503050406030204" pitchFamily="18" charset="0"/>
                                        </a:rPr>
                                        <m:t>𝑇</m:t>
                                      </m:r>
                                    </m:sup>
                                  </m:sSup>
                                </m:sup>
                              </m:sSup>
                            </m:e>
                          </m:d>
                        </m:num>
                        <m:den>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𝑀</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𝑀</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𝑴</m:t>
                                                  </m:r>
                                                </m:sub>
                                              </m:sSub>
                                            </m:e>
                                          </m:d>
                                        </m:e>
                                        <m:sup>
                                          <m:r>
                                            <a:rPr lang="en-US" sz="1400" i="1">
                                              <a:solidFill>
                                                <a:prstClr val="black"/>
                                              </a:solidFill>
                                              <a:latin typeface="Cambria Math" panose="02040503050406030204" pitchFamily="18" charset="0"/>
                                            </a:rPr>
                                            <m:t>𝑇</m:t>
                                          </m:r>
                                        </m:sup>
                                      </m:sSup>
                                    </m:sup>
                                  </m:sSup>
                                </m:e>
                              </m:d>
                            </m:e>
                          </m:d>
                          <m:r>
                            <a:rPr lang="en-US" sz="1400" i="1">
                              <a:solidFill>
                                <a:prstClr val="black"/>
                              </a:solidFill>
                              <a:latin typeface="Cambria Math" panose="02040503050406030204" pitchFamily="18" charset="0"/>
                            </a:rPr>
                            <m:t>+</m:t>
                          </m:r>
                          <m:d>
                            <m:dPr>
                              <m:ctrlPr>
                                <a:rPr lang="en-US" sz="1400" i="1">
                                  <a:solidFill>
                                    <a:prstClr val="black"/>
                                  </a:solidFill>
                                  <a:latin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a:rPr lang="en-US" sz="1400" i="1">
                                      <a:solidFill>
                                        <a:prstClr val="black"/>
                                      </a:solidFill>
                                      <a:latin typeface="Cambria Math" panose="02040503050406030204" pitchFamily="18" charset="0"/>
                                    </a:rPr>
                                    <m:t>𝑁</m:t>
                                  </m:r>
                                </m:e>
                                <m:sub>
                                  <m:r>
                                    <a:rPr lang="en-US" sz="1400" i="1">
                                      <a:solidFill>
                                        <a:prstClr val="black"/>
                                      </a:solidFill>
                                      <a:latin typeface="Cambria Math" panose="02040503050406030204" pitchFamily="18" charset="0"/>
                                    </a:rPr>
                                    <m:t>𝐹</m:t>
                                  </m:r>
                                </m:sub>
                              </m:sSub>
                              <m:d>
                                <m:dPr>
                                  <m:ctrlPr>
                                    <a:rPr lang="en-US" sz="1400" i="1">
                                      <a:solidFill>
                                        <a:prstClr val="black"/>
                                      </a:solidFill>
                                      <a:latin typeface="Cambria Math" panose="02040503050406030204" pitchFamily="18" charset="0"/>
                                    </a:rPr>
                                  </m:ctrlPr>
                                </m:dPr>
                                <m:e>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r>
                                        <a:rPr lang="en-US" sz="1400" i="1">
                                          <a:solidFill>
                                            <a:prstClr val="black"/>
                                          </a:solidFill>
                                          <a:latin typeface="Cambria Math" panose="02040503050406030204" pitchFamily="18" charset="0"/>
                                          <a:ea typeface="Cambria Math" panose="02040503050406030204" pitchFamily="18" charset="0"/>
                                        </a:rPr>
                                        <m:t>𝜋</m:t>
                                      </m:r>
                                      <m:sSup>
                                        <m:sSupPr>
                                          <m:ctrlPr>
                                            <a:rPr lang="en-US" sz="1400" i="1">
                                              <a:solidFill>
                                                <a:prstClr val="black"/>
                                              </a:solidFill>
                                              <a:latin typeface="Cambria Math" panose="02040503050406030204" pitchFamily="18" charset="0"/>
                                              <a:ea typeface="Cambria Math" panose="02040503050406030204" pitchFamily="18" charset="0"/>
                                            </a:rPr>
                                          </m:ctrlPr>
                                        </m:sSupPr>
                                        <m:e>
                                          <m:r>
                                            <a:rPr lang="en-US" sz="1400" i="1">
                                              <a:solidFill>
                                                <a:prstClr val="black"/>
                                              </a:solidFill>
                                              <a:latin typeface="Cambria Math" panose="02040503050406030204" pitchFamily="18" charset="0"/>
                                              <a:ea typeface="Cambria Math" panose="02040503050406030204" pitchFamily="18" charset="0"/>
                                            </a:rPr>
                                            <m:t> </m:t>
                                          </m:r>
                                          <m:d>
                                            <m:dPr>
                                              <m:begChr m:val="|"/>
                                              <m:endChr m:val="|"/>
                                              <m:ctrlPr>
                                                <a:rPr lang="en-US" sz="1400" i="1">
                                                  <a:solidFill>
                                                    <a:prstClr val="black"/>
                                                  </a:solidFill>
                                                  <a:latin typeface="Cambria Math" panose="02040503050406030204" pitchFamily="18" charset="0"/>
                                                  <a:ea typeface="Cambria Math" panose="02040503050406030204" pitchFamily="18" charset="0"/>
                                                </a:rPr>
                                              </m:ctrlPr>
                                            </m:d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d>
                                        </m:e>
                                        <m:sup>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1</m:t>
                                              </m:r>
                                            </m:num>
                                            <m:den>
                                              <m:r>
                                                <a:rPr lang="en-US" sz="1400" i="1">
                                                  <a:solidFill>
                                                    <a:prstClr val="black"/>
                                                  </a:solidFill>
                                                  <a:latin typeface="Cambria Math" panose="02040503050406030204" pitchFamily="18" charset="0"/>
                                                  <a:ea typeface="Cambria Math" panose="02040503050406030204" pitchFamily="18" charset="0"/>
                                                </a:rPr>
                                                <m:t>2</m:t>
                                              </m:r>
                                            </m:den>
                                          </m:f>
                                        </m:sup>
                                      </m:sSup>
                                    </m:den>
                                  </m:f>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𝑒</m:t>
                                      </m:r>
                                    </m:e>
                                    <m:sup>
                                      <m:r>
                                        <a:rPr lang="en-US" sz="1400" i="1">
                                          <a:solidFill>
                                            <a:prstClr val="black"/>
                                          </a:solidFill>
                                          <a:latin typeface="Cambria Math" panose="02040503050406030204" pitchFamily="18" charset="0"/>
                                        </a:rPr>
                                        <m:t>−</m:t>
                                      </m:r>
                                      <m:f>
                                        <m:fPr>
                                          <m:ctrlPr>
                                            <a:rPr lang="en-US" sz="1400" i="1">
                                              <a:solidFill>
                                                <a:prstClr val="black"/>
                                              </a:solidFill>
                                              <a:latin typeface="Cambria Math" panose="02040503050406030204" pitchFamily="18" charset="0"/>
                                            </a:rPr>
                                          </m:ctrlPr>
                                        </m:fPr>
                                        <m:num>
                                          <m:r>
                                            <a:rPr lang="en-US" sz="1400" i="1">
                                              <a:solidFill>
                                                <a:prstClr val="black"/>
                                              </a:solidFill>
                                              <a:latin typeface="Cambria Math" panose="02040503050406030204" pitchFamily="18" charset="0"/>
                                            </a:rPr>
                                            <m:t>1</m:t>
                                          </m:r>
                                        </m:num>
                                        <m:den>
                                          <m:r>
                                            <a:rPr lang="en-US" sz="1400" i="1">
                                              <a:solidFill>
                                                <a:prstClr val="black"/>
                                              </a:solidFill>
                                              <a:latin typeface="Cambria Math" panose="02040503050406030204" pitchFamily="18" charset="0"/>
                                            </a:rPr>
                                            <m:t>2</m:t>
                                          </m:r>
                                        </m:den>
                                      </m:f>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b="1"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r>
                                        <a:rPr lang="en-US" sz="1400" i="1">
                                          <a:solidFill>
                                            <a:prstClr val="black"/>
                                          </a:solidFill>
                                          <a:latin typeface="Cambria Math" panose="02040503050406030204" pitchFamily="18" charset="0"/>
                                          <a:ea typeface="Cambria Math" panose="02040503050406030204" pitchFamily="18" charset="0"/>
                                        </a:rPr>
                                        <m:t> </m:t>
                                      </m:r>
                                      <m:sSup>
                                        <m:sSupPr>
                                          <m:ctrlPr>
                                            <a:rPr lang="en-US" sz="1400" i="1">
                                              <a:solidFill>
                                                <a:prstClr val="black"/>
                                              </a:solidFill>
                                              <a:latin typeface="Cambria Math" panose="02040503050406030204" pitchFamily="18" charset="0"/>
                                            </a:rPr>
                                          </m:ctrlPr>
                                        </m:sSupPr>
                                        <m:e>
                                          <m:sSub>
                                            <m:sSubPr>
                                              <m:ctrlPr>
                                                <a:rPr lang="en-US" sz="1400" i="1">
                                                  <a:solidFill>
                                                    <a:prstClr val="black"/>
                                                  </a:solidFill>
                                                  <a:latin typeface="Cambria Math" panose="02040503050406030204" pitchFamily="18" charset="0"/>
                                                </a:rPr>
                                              </m:ctrlPr>
                                            </m:sSubPr>
                                            <m:e>
                                              <m:r>
                                                <m:rPr>
                                                  <m:sty m:val="p"/>
                                                </m:rPr>
                                                <a:rPr lang="el-GR" sz="1400" i="1">
                                                  <a:solidFill>
                                                    <a:prstClr val="black"/>
                                                  </a:solidFill>
                                                  <a:latin typeface="Cambria Math" panose="02040503050406030204" pitchFamily="18" charset="0"/>
                                                  <a:ea typeface="Cambria Math" panose="02040503050406030204" pitchFamily="18" charset="0"/>
                                                </a:rPr>
                                                <m:t>Σ</m:t>
                                              </m:r>
                                            </m:e>
                                            <m:sub>
                                              <m:r>
                                                <a:rPr lang="en-US" sz="1400" i="1">
                                                  <a:solidFill>
                                                    <a:prstClr val="black"/>
                                                  </a:solidFill>
                                                  <a:latin typeface="Cambria Math" panose="02040503050406030204" pitchFamily="18" charset="0"/>
                                                </a:rPr>
                                                <m:t>𝐹</m:t>
                                              </m:r>
                                            </m:sub>
                                          </m:sSub>
                                        </m:e>
                                        <m:sup>
                                          <m:r>
                                            <a:rPr lang="en-US" sz="1400" i="1">
                                              <a:solidFill>
                                                <a:prstClr val="black"/>
                                              </a:solidFill>
                                              <a:latin typeface="Cambria Math" panose="02040503050406030204" pitchFamily="18" charset="0"/>
                                            </a:rPr>
                                            <m:t>−1</m:t>
                                          </m:r>
                                        </m:sup>
                                      </m:sSup>
                                      <m:sSup>
                                        <m:sSupPr>
                                          <m:ctrlPr>
                                            <a:rPr lang="en-US" sz="1400" i="1">
                                              <a:solidFill>
                                                <a:prstClr val="black"/>
                                              </a:solidFill>
                                              <a:latin typeface="Cambria Math" panose="02040503050406030204" pitchFamily="18" charset="0"/>
                                            </a:rPr>
                                          </m:ctrlPr>
                                        </m:sSupPr>
                                        <m:e>
                                          <m:d>
                                            <m:dPr>
                                              <m:ctrlPr>
                                                <a:rPr lang="en-US" sz="1400" i="1">
                                                  <a:solidFill>
                                                    <a:prstClr val="black"/>
                                                  </a:solidFill>
                                                  <a:latin typeface="Cambria Math" panose="02040503050406030204" pitchFamily="18" charset="0"/>
                                                </a:rPr>
                                              </m:ctrlPr>
                                            </m:dPr>
                                            <m:e>
                                              <m:r>
                                                <a:rPr lang="en-US" sz="1400" b="1" i="1">
                                                  <a:solidFill>
                                                    <a:prstClr val="black"/>
                                                  </a:solidFill>
                                                  <a:latin typeface="Cambria Math" panose="02040503050406030204" pitchFamily="18" charset="0"/>
                                                </a:rPr>
                                                <m:t>𝒙</m:t>
                                              </m:r>
                                              <m:r>
                                                <a:rPr lang="en-US" sz="1400" i="1">
                                                  <a:solidFill>
                                                    <a:prstClr val="black"/>
                                                  </a:solidFill>
                                                  <a:latin typeface="Cambria Math" panose="02040503050406030204" pitchFamily="18" charset="0"/>
                                                </a:rPr>
                                                <m:t>−</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b="1" i="1">
                                                      <a:solidFill>
                                                        <a:prstClr val="black"/>
                                                      </a:solidFill>
                                                      <a:latin typeface="Cambria Math" panose="02040503050406030204" pitchFamily="18" charset="0"/>
                                                      <a:ea typeface="Cambria Math" panose="02040503050406030204" pitchFamily="18" charset="0"/>
                                                    </a:rPr>
                                                    <m:t>𝝁</m:t>
                                                  </m:r>
                                                </m:e>
                                                <m:sub>
                                                  <m:r>
                                                    <a:rPr lang="en-US" sz="1400" b="1" i="1">
                                                      <a:solidFill>
                                                        <a:prstClr val="black"/>
                                                      </a:solidFill>
                                                      <a:latin typeface="Cambria Math" panose="02040503050406030204" pitchFamily="18" charset="0"/>
                                                      <a:ea typeface="Cambria Math" panose="02040503050406030204" pitchFamily="18" charset="0"/>
                                                    </a:rPr>
                                                    <m:t>𝑭</m:t>
                                                  </m:r>
                                                </m:sub>
                                              </m:sSub>
                                            </m:e>
                                          </m:d>
                                        </m:e>
                                        <m:sup>
                                          <m:r>
                                            <a:rPr lang="en-US" sz="1400" i="1">
                                              <a:solidFill>
                                                <a:prstClr val="black"/>
                                              </a:solidFill>
                                              <a:latin typeface="Cambria Math" panose="02040503050406030204" pitchFamily="18" charset="0"/>
                                            </a:rPr>
                                            <m:t>𝑇</m:t>
                                          </m:r>
                                        </m:sup>
                                      </m:sSup>
                                    </m:sup>
                                  </m:sSup>
                                </m:e>
                              </m:d>
                            </m:e>
                          </m:d>
                        </m:den>
                      </m:f>
                    </m:oMath>
                  </m:oMathPara>
                </a14:m>
                <a:endParaRPr lang="en-US" sz="1600" dirty="0">
                  <a:solidFill>
                    <a:prstClr val="black"/>
                  </a:solidFill>
                </a:endParaRPr>
              </a:p>
              <a:p>
                <a:pPr marL="0" lvl="1"/>
                <a:endParaRPr lang="en-US" sz="1600" dirty="0">
                  <a:solidFill>
                    <a:prstClr val="black"/>
                  </a:solidFill>
                </a:endParaRPr>
              </a:p>
              <a:p>
                <a:pPr marL="285750" lvl="1" indent="-285750">
                  <a:spcAft>
                    <a:spcPts val="600"/>
                  </a:spcAft>
                  <a:buFont typeface="Wingdings" panose="05000000000000000000" pitchFamily="2" charset="2"/>
                  <a:buChar char="q"/>
                </a:pPr>
                <a:r>
                  <a:rPr lang="en-US" sz="1600" dirty="0">
                    <a:solidFill>
                      <a:prstClr val="black"/>
                    </a:solidFill>
                  </a:rPr>
                  <a:t>See “Calculation of the PDF of the </a:t>
                </a:r>
                <a:r>
                  <a:rPr lang="en-US" sz="1600" dirty="0" err="1">
                    <a:solidFill>
                      <a:prstClr val="black"/>
                    </a:solidFill>
                  </a:rPr>
                  <a:t>binormal</a:t>
                </a:r>
                <a:r>
                  <a:rPr lang="en-US" sz="1600" dirty="0">
                    <a:solidFill>
                      <a:prstClr val="black"/>
                    </a:solidFill>
                  </a:rPr>
                  <a:t> distribution” for hints on computing the shaded quantities.</a:t>
                </a:r>
              </a:p>
              <a:p>
                <a:pPr marL="285750" lvl="1" indent="-285750">
                  <a:buFont typeface="Wingdings" panose="05000000000000000000" pitchFamily="2" charset="2"/>
                  <a:buChar char="q"/>
                </a:pPr>
                <a:r>
                  <a:rPr lang="en-US" sz="1600" dirty="0">
                    <a:solidFill>
                      <a:prstClr val="black"/>
                    </a:solidFill>
                  </a:rPr>
                  <a:t>Perform classification by comparing </a:t>
                </a:r>
                <a14:m>
                  <m:oMath xmlns:m="http://schemas.openxmlformats.org/officeDocument/2006/math">
                    <m:r>
                      <a:rPr lang="en-US" sz="1600" i="1">
                        <a:solidFill>
                          <a:prstClr val="black"/>
                        </a:solidFill>
                        <a:latin typeface="Cambria Math" panose="02040503050406030204" pitchFamily="18" charset="0"/>
                      </a:rPr>
                      <m:t>𝑝</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𝐹</m:t>
                        </m:r>
                        <m:r>
                          <a:rPr lang="en-US" sz="1600" i="1">
                            <a:solidFill>
                              <a:prstClr val="black"/>
                            </a:solidFill>
                            <a:latin typeface="Cambria Math" panose="02040503050406030204" pitchFamily="18" charset="0"/>
                          </a:rPr>
                          <m:t>|</m:t>
                        </m:r>
                        <m:r>
                          <a:rPr lang="en-US" sz="1600" b="1" i="1">
                            <a:solidFill>
                              <a:prstClr val="black"/>
                            </a:solidFill>
                            <a:latin typeface="Cambria Math" panose="02040503050406030204" pitchFamily="18" charset="0"/>
                          </a:rPr>
                          <m:t>𝒙</m:t>
                        </m:r>
                      </m:e>
                    </m:d>
                  </m:oMath>
                </a14:m>
                <a:r>
                  <a:rPr lang="en-US" sz="1600" dirty="0">
                    <a:solidFill>
                      <a:prstClr val="black"/>
                    </a:solidFill>
                  </a:rPr>
                  <a:t> and </a:t>
                </a:r>
                <a14:m>
                  <m:oMath xmlns:m="http://schemas.openxmlformats.org/officeDocument/2006/math">
                    <m:r>
                      <a:rPr lang="en-US" sz="1600" i="1">
                        <a:solidFill>
                          <a:prstClr val="black"/>
                        </a:solidFill>
                        <a:latin typeface="Cambria Math" panose="02040503050406030204" pitchFamily="18" charset="0"/>
                      </a:rPr>
                      <m:t>𝑝</m:t>
                    </m:r>
                    <m:d>
                      <m:dPr>
                        <m:ctrlPr>
                          <a:rPr lang="en-US" sz="1600" i="1">
                            <a:solidFill>
                              <a:prstClr val="black"/>
                            </a:solidFill>
                            <a:latin typeface="Cambria Math" panose="02040503050406030204" pitchFamily="18" charset="0"/>
                          </a:rPr>
                        </m:ctrlPr>
                      </m:dPr>
                      <m:e>
                        <m:r>
                          <a:rPr lang="en-US" sz="1600" b="0" i="1" smtClean="0">
                            <a:solidFill>
                              <a:prstClr val="black"/>
                            </a:solidFill>
                            <a:latin typeface="Cambria Math" panose="02040503050406030204" pitchFamily="18" charset="0"/>
                          </a:rPr>
                          <m:t>𝑀</m:t>
                        </m:r>
                        <m:r>
                          <a:rPr lang="en-US" sz="1600" i="1">
                            <a:solidFill>
                              <a:prstClr val="black"/>
                            </a:solidFill>
                            <a:latin typeface="Cambria Math" panose="02040503050406030204" pitchFamily="18" charset="0"/>
                          </a:rPr>
                          <m:t>|</m:t>
                        </m:r>
                        <m:r>
                          <a:rPr lang="en-US" sz="1600" b="1" i="1">
                            <a:solidFill>
                              <a:prstClr val="black"/>
                            </a:solidFill>
                            <a:latin typeface="Cambria Math" panose="02040503050406030204" pitchFamily="18" charset="0"/>
                          </a:rPr>
                          <m:t>𝒙</m:t>
                        </m:r>
                      </m:e>
                    </m:d>
                  </m:oMath>
                </a14:m>
                <a:r>
                  <a:rPr lang="en-US" sz="1600" dirty="0">
                    <a:solidFill>
                      <a:prstClr val="black"/>
                    </a:solidFill>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88333" y="562093"/>
                <a:ext cx="8780459" cy="5260286"/>
              </a:xfrm>
              <a:prstGeom prst="rect">
                <a:avLst/>
              </a:prstGeom>
              <a:blipFill rotWithShape="0">
                <a:blip r:embed="rId2"/>
                <a:stretch>
                  <a:fillRect l="-278" t="-348" b="-579"/>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i="1"/>
              <a:t>Step-by-step: How can I build a 2D Bayesian Classifier?</a:t>
            </a:r>
            <a:endParaRPr lang="en-US"/>
          </a:p>
        </p:txBody>
      </p:sp>
    </p:spTree>
    <p:extLst>
      <p:ext uri="{BB962C8B-B14F-4D97-AF65-F5344CB8AC3E}">
        <p14:creationId xmlns:p14="http://schemas.microsoft.com/office/powerpoint/2010/main" val="873198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 Up!</a:t>
            </a:r>
          </a:p>
        </p:txBody>
      </p:sp>
      <p:sp>
        <p:nvSpPr>
          <p:cNvPr id="3" name="Rectangle 2"/>
          <p:cNvSpPr/>
          <p:nvPr/>
        </p:nvSpPr>
        <p:spPr>
          <a:xfrm>
            <a:off x="932870" y="1258700"/>
            <a:ext cx="7278255" cy="3970318"/>
          </a:xfrm>
          <a:prstGeom prst="rect">
            <a:avLst/>
          </a:prstGeom>
        </p:spPr>
        <p:txBody>
          <a:bodyPr wrap="square">
            <a:spAutoFit/>
          </a:bodyPr>
          <a:lstStyle/>
          <a:p>
            <a:r>
              <a:rPr lang="en-US" sz="2800" dirty="0">
                <a:latin typeface="LatoWeb"/>
              </a:rPr>
              <a:t>The feature vectors in a certain machine learning formulation have 1 ordinal feature and 1 nominal feature which can take on 2 distinct values. Labelled feature vectors from three classes are provided in a training set.</a:t>
            </a:r>
          </a:p>
          <a:p>
            <a:endParaRPr lang="en-US" sz="2800" dirty="0">
              <a:latin typeface="LatoWeb"/>
            </a:endParaRPr>
          </a:p>
          <a:p>
            <a:endParaRPr lang="en-US" sz="2800" dirty="0">
              <a:latin typeface="LatoWeb"/>
            </a:endParaRPr>
          </a:p>
          <a:p>
            <a:r>
              <a:rPr lang="en-US" sz="2800" dirty="0">
                <a:latin typeface="LatoWeb"/>
              </a:rPr>
              <a:t>How would you use histograms to classify a given sample.</a:t>
            </a:r>
          </a:p>
        </p:txBody>
      </p:sp>
    </p:spTree>
    <p:extLst>
      <p:ext uri="{BB962C8B-B14F-4D97-AF65-F5344CB8AC3E}">
        <p14:creationId xmlns:p14="http://schemas.microsoft.com/office/powerpoint/2010/main" val="3690401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4"/>
          <p:cNvGrpSpPr>
            <a:grpSpLocks/>
          </p:cNvGrpSpPr>
          <p:nvPr/>
        </p:nvGrpSpPr>
        <p:grpSpPr bwMode="auto">
          <a:xfrm>
            <a:off x="771525" y="2154238"/>
            <a:ext cx="7600950" cy="1527175"/>
            <a:chOff x="719090" y="3585864"/>
            <a:chExt cx="7600879" cy="1527673"/>
          </a:xfrm>
        </p:grpSpPr>
        <p:pic>
          <p:nvPicPr>
            <p:cNvPr id="6" name="Picture 5"/>
            <p:cNvPicPr>
              <a:picLocks noChangeAspect="1"/>
            </p:cNvPicPr>
            <p:nvPr/>
          </p:nvPicPr>
          <p:blipFill>
            <a:blip r:embed="rId2"/>
            <a:stretch>
              <a:fillRect/>
            </a:stretch>
          </p:blipFill>
          <p:spPr>
            <a:xfrm>
              <a:off x="719090" y="3585864"/>
              <a:ext cx="7600879" cy="1527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7483365" y="3585864"/>
              <a:ext cx="836604" cy="1527673"/>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37" name="Group 36"/>
          <p:cNvGrpSpPr>
            <a:grpSpLocks/>
          </p:cNvGrpSpPr>
          <p:nvPr/>
        </p:nvGrpSpPr>
        <p:grpSpPr bwMode="auto">
          <a:xfrm>
            <a:off x="1554163" y="3746500"/>
            <a:ext cx="5511800" cy="1516063"/>
            <a:chOff x="1553593" y="3746377"/>
            <a:chExt cx="5513032" cy="1516322"/>
          </a:xfrm>
        </p:grpSpPr>
        <p:sp>
          <p:nvSpPr>
            <p:cNvPr id="17431" name="TextBox 7"/>
            <p:cNvSpPr txBox="1">
              <a:spLocks noChangeArrowheads="1"/>
            </p:cNvSpPr>
            <p:nvPr/>
          </p:nvSpPr>
          <p:spPr bwMode="auto">
            <a:xfrm>
              <a:off x="4208016" y="4893367"/>
              <a:ext cx="9920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Features</a:t>
              </a:r>
            </a:p>
          </p:txBody>
        </p:sp>
        <p:cxnSp>
          <p:nvCxnSpPr>
            <p:cNvPr id="10" name="Straight Arrow Connector 9"/>
            <p:cNvCxnSpPr/>
            <p:nvPr/>
          </p:nvCxnSpPr>
          <p:spPr>
            <a:xfrm flipH="1" flipV="1">
              <a:off x="1553593" y="3746377"/>
              <a:ext cx="2451648" cy="11320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334818" y="3746377"/>
              <a:ext cx="1821269" cy="11225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382802" y="3746377"/>
              <a:ext cx="995584" cy="11463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208486" y="3746377"/>
              <a:ext cx="447775" cy="11479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857918" y="3746377"/>
              <a:ext cx="11115" cy="11320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008765" y="3746377"/>
              <a:ext cx="504938" cy="11320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142145" y="3746377"/>
              <a:ext cx="1222648" cy="11320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337451" y="3746377"/>
              <a:ext cx="1729174" cy="11320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p:cNvGrpSpPr>
            <a:grpSpLocks/>
          </p:cNvGrpSpPr>
          <p:nvPr/>
        </p:nvGrpSpPr>
        <p:grpSpPr bwMode="auto">
          <a:xfrm>
            <a:off x="1376363" y="2708275"/>
            <a:ext cx="5894387" cy="3186113"/>
            <a:chOff x="1376039" y="2707689"/>
            <a:chExt cx="5894773" cy="3187084"/>
          </a:xfrm>
        </p:grpSpPr>
        <p:sp>
          <p:nvSpPr>
            <p:cNvPr id="38" name="Rectangle 37"/>
            <p:cNvSpPr/>
            <p:nvPr/>
          </p:nvSpPr>
          <p:spPr>
            <a:xfrm>
              <a:off x="1376039" y="2707689"/>
              <a:ext cx="5894773" cy="133391"/>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Box 38"/>
            <p:cNvSpPr txBox="1"/>
            <p:nvPr/>
          </p:nvSpPr>
          <p:spPr>
            <a:xfrm>
              <a:off x="1376039" y="5256404"/>
              <a:ext cx="2095637" cy="63836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r>
                <a:rPr lang="en-US" dirty="0">
                  <a:solidFill>
                    <a:schemeClr val="tx1"/>
                  </a:solidFill>
                </a:rPr>
                <a:t>Feature Vector</a:t>
              </a:r>
            </a:p>
            <a:p>
              <a:pPr eaLnBrk="1" fontAlgn="auto" hangingPunct="1">
                <a:spcBef>
                  <a:spcPts val="0"/>
                </a:spcBef>
                <a:spcAft>
                  <a:spcPts val="0"/>
                </a:spcAft>
                <a:defRPr/>
              </a:pPr>
              <a:r>
                <a:rPr lang="en-US" dirty="0">
                  <a:solidFill>
                    <a:schemeClr val="tx1"/>
                  </a:solidFill>
                </a:rPr>
                <a:t>also called </a:t>
              </a:r>
              <a:r>
                <a:rPr lang="en-US" i="1" dirty="0">
                  <a:solidFill>
                    <a:schemeClr val="tx1"/>
                  </a:solidFill>
                </a:rPr>
                <a:t>pattern</a:t>
              </a:r>
            </a:p>
          </p:txBody>
        </p:sp>
        <p:cxnSp>
          <p:nvCxnSpPr>
            <p:cNvPr id="41" name="Elbow Connector 40"/>
            <p:cNvCxnSpPr>
              <a:stCxn id="39" idx="1"/>
              <a:endCxn id="38" idx="1"/>
            </p:cNvCxnSpPr>
            <p:nvPr/>
          </p:nvCxnSpPr>
          <p:spPr>
            <a:xfrm rot="10800000">
              <a:off x="1376039" y="2774384"/>
              <a:ext cx="12701" cy="2801203"/>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a:grpSpLocks/>
          </p:cNvGrpSpPr>
          <p:nvPr/>
        </p:nvGrpSpPr>
        <p:grpSpPr bwMode="auto">
          <a:xfrm>
            <a:off x="7375525" y="3760788"/>
            <a:ext cx="1157288" cy="985837"/>
            <a:chOff x="7375546" y="3760687"/>
            <a:chExt cx="1157689" cy="985526"/>
          </a:xfrm>
        </p:grpSpPr>
        <p:sp>
          <p:nvSpPr>
            <p:cNvPr id="17426" name="TextBox 41"/>
            <p:cNvSpPr txBox="1">
              <a:spLocks noChangeArrowheads="1"/>
            </p:cNvSpPr>
            <p:nvPr/>
          </p:nvSpPr>
          <p:spPr bwMode="auto">
            <a:xfrm>
              <a:off x="7375546" y="4376881"/>
              <a:ext cx="11576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a:t>Class label</a:t>
              </a:r>
            </a:p>
          </p:txBody>
        </p:sp>
        <p:cxnSp>
          <p:nvCxnSpPr>
            <p:cNvPr id="43" name="Straight Arrow Connector 42"/>
            <p:cNvCxnSpPr/>
            <p:nvPr/>
          </p:nvCxnSpPr>
          <p:spPr>
            <a:xfrm flipH="1" flipV="1">
              <a:off x="7753502" y="3760687"/>
              <a:ext cx="4765" cy="5586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a:grpSpLocks/>
          </p:cNvGrpSpPr>
          <p:nvPr/>
        </p:nvGrpSpPr>
        <p:grpSpPr bwMode="auto">
          <a:xfrm>
            <a:off x="1314450" y="1357313"/>
            <a:ext cx="6040438" cy="801687"/>
            <a:chOff x="1313893" y="1356637"/>
            <a:chExt cx="6041143" cy="801824"/>
          </a:xfrm>
        </p:grpSpPr>
        <p:sp>
          <p:nvSpPr>
            <p:cNvPr id="17418" name="TextBox 44"/>
            <p:cNvSpPr txBox="1">
              <a:spLocks noChangeArrowheads="1"/>
            </p:cNvSpPr>
            <p:nvPr/>
          </p:nvSpPr>
          <p:spPr bwMode="auto">
            <a:xfrm rot="-5400000">
              <a:off x="1106561" y="1642490"/>
              <a:ext cx="7224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Ordinal</a:t>
              </a:r>
            </a:p>
          </p:txBody>
        </p:sp>
        <p:sp>
          <p:nvSpPr>
            <p:cNvPr id="17419" name="TextBox 45"/>
            <p:cNvSpPr txBox="1">
              <a:spLocks noChangeArrowheads="1"/>
            </p:cNvSpPr>
            <p:nvPr/>
          </p:nvSpPr>
          <p:spPr bwMode="auto">
            <a:xfrm rot="-5400000">
              <a:off x="1640181" y="1603661"/>
              <a:ext cx="8018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Nominal</a:t>
              </a:r>
            </a:p>
          </p:txBody>
        </p:sp>
        <p:sp>
          <p:nvSpPr>
            <p:cNvPr id="17420" name="TextBox 46"/>
            <p:cNvSpPr txBox="1">
              <a:spLocks noChangeArrowheads="1"/>
            </p:cNvSpPr>
            <p:nvPr/>
          </p:nvSpPr>
          <p:spPr bwMode="auto">
            <a:xfrm rot="-5400000">
              <a:off x="5270189" y="1642491"/>
              <a:ext cx="7224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Ordinal</a:t>
              </a:r>
            </a:p>
          </p:txBody>
        </p:sp>
        <p:sp>
          <p:nvSpPr>
            <p:cNvPr id="17421" name="TextBox 47"/>
            <p:cNvSpPr txBox="1">
              <a:spLocks noChangeArrowheads="1"/>
            </p:cNvSpPr>
            <p:nvPr/>
          </p:nvSpPr>
          <p:spPr bwMode="auto">
            <a:xfrm rot="-5400000">
              <a:off x="6026763" y="1603660"/>
              <a:ext cx="8018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Nominal</a:t>
              </a:r>
            </a:p>
          </p:txBody>
        </p:sp>
        <p:sp>
          <p:nvSpPr>
            <p:cNvPr id="17422" name="TextBox 48"/>
            <p:cNvSpPr txBox="1">
              <a:spLocks noChangeArrowheads="1"/>
            </p:cNvSpPr>
            <p:nvPr/>
          </p:nvSpPr>
          <p:spPr bwMode="auto">
            <a:xfrm rot="-5400000">
              <a:off x="4457026" y="1603661"/>
              <a:ext cx="8018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Nominal</a:t>
              </a:r>
            </a:p>
          </p:txBody>
        </p:sp>
        <p:sp>
          <p:nvSpPr>
            <p:cNvPr id="17423" name="TextBox 49"/>
            <p:cNvSpPr txBox="1">
              <a:spLocks noChangeArrowheads="1"/>
            </p:cNvSpPr>
            <p:nvPr/>
          </p:nvSpPr>
          <p:spPr bwMode="auto">
            <a:xfrm rot="-5400000">
              <a:off x="3741847" y="1603661"/>
              <a:ext cx="8018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Nominal</a:t>
              </a:r>
            </a:p>
          </p:txBody>
        </p:sp>
        <p:sp>
          <p:nvSpPr>
            <p:cNvPr id="17424" name="TextBox 50"/>
            <p:cNvSpPr txBox="1">
              <a:spLocks noChangeArrowheads="1"/>
            </p:cNvSpPr>
            <p:nvPr/>
          </p:nvSpPr>
          <p:spPr bwMode="auto">
            <a:xfrm rot="-5400000">
              <a:off x="2694617" y="1603661"/>
              <a:ext cx="8018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Nominal</a:t>
              </a:r>
            </a:p>
          </p:txBody>
        </p:sp>
        <p:sp>
          <p:nvSpPr>
            <p:cNvPr id="17425" name="TextBox 51"/>
            <p:cNvSpPr txBox="1">
              <a:spLocks noChangeArrowheads="1"/>
            </p:cNvSpPr>
            <p:nvPr/>
          </p:nvSpPr>
          <p:spPr bwMode="auto">
            <a:xfrm rot="-5400000">
              <a:off x="6800236" y="1603661"/>
              <a:ext cx="8018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a:t>Nominal</a:t>
              </a:r>
            </a:p>
          </p:txBody>
        </p:sp>
      </p:grpSp>
      <p:sp>
        <p:nvSpPr>
          <p:cNvPr id="9" name="Rounded Rectangle 8"/>
          <p:cNvSpPr/>
          <p:nvPr/>
        </p:nvSpPr>
        <p:spPr>
          <a:xfrm>
            <a:off x="274638" y="709613"/>
            <a:ext cx="8488362" cy="5397500"/>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TextBox 34"/>
          <p:cNvSpPr txBox="1">
            <a:spLocks noChangeArrowheads="1"/>
          </p:cNvSpPr>
          <p:nvPr/>
        </p:nvSpPr>
        <p:spPr bwMode="auto">
          <a:xfrm>
            <a:off x="1693863" y="712788"/>
            <a:ext cx="1638300" cy="4619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Training Set</a:t>
            </a:r>
          </a:p>
        </p:txBody>
      </p:sp>
      <p:sp>
        <p:nvSpPr>
          <p:cNvPr id="17417" name="Title 1"/>
          <p:cNvSpPr>
            <a:spLocks noGrp="1"/>
          </p:cNvSpPr>
          <p:nvPr>
            <p:ph type="title"/>
          </p:nvPr>
        </p:nvSpPr>
        <p:spPr/>
        <p:txBody>
          <a:bodyPr/>
          <a:lstStyle/>
          <a:p>
            <a:r>
              <a:rPr lang="en-US" altLang="en-US" sz="2400"/>
              <a:t>Excuse to introduce some jargon</a:t>
            </a:r>
            <a:endParaRPr lang="en-US" altLang="en-US"/>
          </a:p>
        </p:txBody>
      </p:sp>
    </p:spTree>
    <p:extLst>
      <p:ext uri="{BB962C8B-B14F-4D97-AF65-F5344CB8AC3E}">
        <p14:creationId xmlns:p14="http://schemas.microsoft.com/office/powerpoint/2010/main" val="12135974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3388" y="1087438"/>
            <a:ext cx="2016125" cy="120808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Classifier</a:t>
            </a:r>
          </a:p>
        </p:txBody>
      </p:sp>
      <p:sp>
        <p:nvSpPr>
          <p:cNvPr id="8" name="Rectangle 7"/>
          <p:cNvSpPr>
            <a:spLocks noChangeArrowheads="1"/>
          </p:cNvSpPr>
          <p:nvPr/>
        </p:nvSpPr>
        <p:spPr bwMode="auto">
          <a:xfrm>
            <a:off x="304800" y="1430338"/>
            <a:ext cx="2327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Feature Vector</a:t>
            </a:r>
          </a:p>
        </p:txBody>
      </p:sp>
      <p:sp>
        <p:nvSpPr>
          <p:cNvPr id="9" name="Rectangle 8"/>
          <p:cNvSpPr>
            <a:spLocks noChangeArrowheads="1"/>
          </p:cNvSpPr>
          <p:nvPr/>
        </p:nvSpPr>
        <p:spPr bwMode="auto">
          <a:xfrm>
            <a:off x="5599113" y="1430338"/>
            <a:ext cx="2890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Output Class Label</a:t>
            </a:r>
          </a:p>
        </p:txBody>
      </p:sp>
      <p:cxnSp>
        <p:nvCxnSpPr>
          <p:cNvPr id="11" name="Straight Arrow Connector 10"/>
          <p:cNvCxnSpPr>
            <a:stCxn id="8" idx="3"/>
            <a:endCxn id="5" idx="1"/>
          </p:cNvCxnSpPr>
          <p:nvPr/>
        </p:nvCxnSpPr>
        <p:spPr>
          <a:xfrm>
            <a:off x="2632075" y="1690688"/>
            <a:ext cx="3413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4989513" y="1690688"/>
            <a:ext cx="60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973763"/>
            <a:ext cx="4048125" cy="277812"/>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1200" dirty="0">
                <a:solidFill>
                  <a:schemeClr val="tx1"/>
                </a:solidFill>
              </a:rPr>
              <a:t>*These definitions cover most, but not all of machine learning</a:t>
            </a:r>
          </a:p>
        </p:txBody>
      </p:sp>
      <p:sp>
        <p:nvSpPr>
          <p:cNvPr id="12" name="Rectangle 11"/>
          <p:cNvSpPr/>
          <p:nvPr/>
        </p:nvSpPr>
        <p:spPr>
          <a:xfrm>
            <a:off x="2973388" y="3611563"/>
            <a:ext cx="2016125" cy="120808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Learning Algorithm</a:t>
            </a:r>
          </a:p>
        </p:txBody>
      </p:sp>
      <p:sp>
        <p:nvSpPr>
          <p:cNvPr id="15" name="Rectangle 14"/>
          <p:cNvSpPr>
            <a:spLocks noChangeArrowheads="1"/>
          </p:cNvSpPr>
          <p:nvPr/>
        </p:nvSpPr>
        <p:spPr bwMode="auto">
          <a:xfrm>
            <a:off x="539750" y="3952875"/>
            <a:ext cx="185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Training set</a:t>
            </a:r>
          </a:p>
        </p:txBody>
      </p:sp>
      <p:sp>
        <p:nvSpPr>
          <p:cNvPr id="16" name="Rectangle 15"/>
          <p:cNvSpPr>
            <a:spLocks noChangeArrowheads="1"/>
          </p:cNvSpPr>
          <p:nvPr/>
        </p:nvSpPr>
        <p:spPr bwMode="auto">
          <a:xfrm>
            <a:off x="6302375" y="3952875"/>
            <a:ext cx="1485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Classifier</a:t>
            </a:r>
          </a:p>
        </p:txBody>
      </p:sp>
      <p:cxnSp>
        <p:nvCxnSpPr>
          <p:cNvPr id="17" name="Straight Arrow Connector 16"/>
          <p:cNvCxnSpPr>
            <a:stCxn id="15" idx="3"/>
            <a:endCxn id="12" idx="1"/>
          </p:cNvCxnSpPr>
          <p:nvPr/>
        </p:nvCxnSpPr>
        <p:spPr>
          <a:xfrm>
            <a:off x="2395538" y="4214813"/>
            <a:ext cx="577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a:endCxn id="16" idx="1"/>
          </p:cNvCxnSpPr>
          <p:nvPr/>
        </p:nvCxnSpPr>
        <p:spPr>
          <a:xfrm flipV="1">
            <a:off x="4989513" y="4214813"/>
            <a:ext cx="13128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74638" y="725488"/>
            <a:ext cx="8488362" cy="1920875"/>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TextBox 19"/>
          <p:cNvSpPr txBox="1">
            <a:spLocks noChangeArrowheads="1"/>
          </p:cNvSpPr>
          <p:nvPr/>
        </p:nvSpPr>
        <p:spPr bwMode="auto">
          <a:xfrm>
            <a:off x="539750" y="731838"/>
            <a:ext cx="2133600" cy="4619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Usage</a:t>
            </a:r>
          </a:p>
        </p:txBody>
      </p:sp>
      <p:sp>
        <p:nvSpPr>
          <p:cNvPr id="21" name="Rounded Rectangle 20"/>
          <p:cNvSpPr/>
          <p:nvPr/>
        </p:nvSpPr>
        <p:spPr>
          <a:xfrm>
            <a:off x="274638" y="3295650"/>
            <a:ext cx="8488362" cy="1920875"/>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TextBox 21"/>
          <p:cNvSpPr txBox="1">
            <a:spLocks noChangeArrowheads="1"/>
          </p:cNvSpPr>
          <p:nvPr/>
        </p:nvSpPr>
        <p:spPr bwMode="auto">
          <a:xfrm>
            <a:off x="539750" y="3302000"/>
            <a:ext cx="2212975" cy="4619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Design</a:t>
            </a:r>
          </a:p>
        </p:txBody>
      </p:sp>
      <p:sp>
        <p:nvSpPr>
          <p:cNvPr id="24" name="Rectangle 23"/>
          <p:cNvSpPr>
            <a:spLocks noChangeArrowheads="1"/>
          </p:cNvSpPr>
          <p:nvPr/>
        </p:nvSpPr>
        <p:spPr bwMode="auto">
          <a:xfrm>
            <a:off x="436563" y="4330700"/>
            <a:ext cx="20621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a:t>(Feature Vectors+</a:t>
            </a:r>
          </a:p>
          <a:p>
            <a:pPr algn="ctr" eaLnBrk="1" hangingPunct="1"/>
            <a:r>
              <a:rPr lang="en-US" altLang="en-US"/>
              <a:t>Known Class Labels)</a:t>
            </a:r>
          </a:p>
        </p:txBody>
      </p:sp>
      <p:sp>
        <p:nvSpPr>
          <p:cNvPr id="18450" name="Title 1"/>
          <p:cNvSpPr>
            <a:spLocks noGrp="1"/>
          </p:cNvSpPr>
          <p:nvPr>
            <p:ph type="title"/>
          </p:nvPr>
        </p:nvSpPr>
        <p:spPr/>
        <p:txBody>
          <a:bodyPr/>
          <a:lstStyle/>
          <a:p>
            <a:r>
              <a:rPr lang="en-US" altLang="en-US" sz="2400"/>
              <a:t>Working definition: </a:t>
            </a:r>
            <a:r>
              <a:rPr lang="en-US" altLang="en-US" sz="2400" i="1"/>
              <a:t>Oh… So, </a:t>
            </a:r>
            <a:r>
              <a:rPr lang="en-US" altLang="en-US" sz="2400" i="1" u="sng"/>
              <a:t>this</a:t>
            </a:r>
            <a:r>
              <a:rPr lang="en-US" altLang="en-US" sz="2400" i="1"/>
              <a:t> is machine learning?</a:t>
            </a:r>
            <a:endParaRPr lang="en-US" altLang="en-US"/>
          </a:p>
        </p:txBody>
      </p:sp>
      <p:sp>
        <p:nvSpPr>
          <p:cNvPr id="25" name="TextBox 24"/>
          <p:cNvSpPr txBox="1">
            <a:spLocks noChangeArrowheads="1"/>
          </p:cNvSpPr>
          <p:nvPr/>
        </p:nvSpPr>
        <p:spPr bwMode="auto">
          <a:xfrm>
            <a:off x="304800" y="5407025"/>
            <a:ext cx="7100888"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FFFF00"/>
                </a:solidFill>
              </a:rPr>
              <a:t>This is also known as supervised learning (learning from examples)</a:t>
            </a:r>
          </a:p>
        </p:txBody>
      </p:sp>
      <p:grpSp>
        <p:nvGrpSpPr>
          <p:cNvPr id="4" name="Group 3"/>
          <p:cNvGrpSpPr>
            <a:grpSpLocks/>
          </p:cNvGrpSpPr>
          <p:nvPr/>
        </p:nvGrpSpPr>
        <p:grpSpPr bwMode="auto">
          <a:xfrm>
            <a:off x="5097463" y="5064125"/>
            <a:ext cx="2840037" cy="1273175"/>
            <a:chOff x="6083045" y="4546992"/>
            <a:chExt cx="2841163" cy="1272989"/>
          </a:xfrm>
        </p:grpSpPr>
        <p:grpSp>
          <p:nvGrpSpPr>
            <p:cNvPr id="18453" name="Group 25"/>
            <p:cNvGrpSpPr>
              <a:grpSpLocks/>
            </p:cNvGrpSpPr>
            <p:nvPr/>
          </p:nvGrpSpPr>
          <p:grpSpPr bwMode="auto">
            <a:xfrm>
              <a:off x="6083045" y="4546992"/>
              <a:ext cx="2841163" cy="1272989"/>
              <a:chOff x="1703294" y="1380564"/>
              <a:chExt cx="4141694" cy="1855695"/>
            </a:xfrm>
          </p:grpSpPr>
          <p:pic>
            <p:nvPicPr>
              <p:cNvPr id="18455" name="Picture 2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294" y="1380564"/>
                <a:ext cx="4141694" cy="185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3458132" y="1542532"/>
                <a:ext cx="2231746" cy="1522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800" dirty="0">
                    <a:solidFill>
                      <a:schemeClr val="bg1"/>
                    </a:solidFill>
                  </a:rPr>
                  <a:t>Eric Graham, you have been honored with the Eagle Eye Award for spotting an error or omission on this slide.</a:t>
                </a:r>
              </a:p>
              <a:p>
                <a:pPr eaLnBrk="1" fontAlgn="auto" hangingPunct="1">
                  <a:spcBef>
                    <a:spcPts val="0"/>
                  </a:spcBef>
                  <a:spcAft>
                    <a:spcPts val="0"/>
                  </a:spcAft>
                  <a:defRPr/>
                </a:pPr>
                <a:r>
                  <a:rPr lang="en-US" sz="800" dirty="0">
                    <a:solidFill>
                      <a:schemeClr val="bg1"/>
                    </a:solidFill>
                  </a:rPr>
                  <a:t>Congratulations and thank you for your help in improving this presentation.</a:t>
                </a:r>
              </a:p>
              <a:p>
                <a:pPr algn="r" eaLnBrk="1" fontAlgn="auto" hangingPunct="1">
                  <a:spcBef>
                    <a:spcPts val="0"/>
                  </a:spcBef>
                  <a:spcAft>
                    <a:spcPts val="0"/>
                  </a:spcAft>
                  <a:defRPr/>
                </a:pPr>
                <a:r>
                  <a:rPr lang="en-US" sz="800" b="1" dirty="0">
                    <a:solidFill>
                      <a:srgbClr val="FFFF00"/>
                    </a:solidFill>
                  </a:rPr>
                  <a:t>CLICK TO DISMISS</a:t>
                </a:r>
              </a:p>
            </p:txBody>
          </p:sp>
        </p:grpSp>
        <p:pic>
          <p:nvPicPr>
            <p:cNvPr id="1845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0408" y="4654215"/>
              <a:ext cx="1066749" cy="107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38949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4" grpId="0" animBg="1"/>
      <p:bldP spid="12" grpId="0" animBg="1"/>
      <p:bldP spid="15" grpId="0"/>
      <p:bldP spid="16" grpId="0"/>
      <p:bldP spid="19" grpId="0" animBg="1"/>
      <p:bldP spid="20" grpId="0" animBg="1"/>
      <p:bldP spid="21" grpId="0" animBg="1"/>
      <p:bldP spid="22" grpId="0" animBg="1"/>
      <p:bldP spid="24" grpId="0"/>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00375" y="3076575"/>
            <a:ext cx="2016125" cy="12065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Classifier</a:t>
            </a:r>
          </a:p>
        </p:txBody>
      </p:sp>
      <p:sp>
        <p:nvSpPr>
          <p:cNvPr id="8" name="Rectangle 7"/>
          <p:cNvSpPr>
            <a:spLocks noChangeArrowheads="1"/>
          </p:cNvSpPr>
          <p:nvPr/>
        </p:nvSpPr>
        <p:spPr bwMode="auto">
          <a:xfrm>
            <a:off x="361950" y="3417888"/>
            <a:ext cx="2265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Input patterns</a:t>
            </a:r>
          </a:p>
        </p:txBody>
      </p:sp>
      <p:sp>
        <p:nvSpPr>
          <p:cNvPr id="9" name="Rectangle 8"/>
          <p:cNvSpPr>
            <a:spLocks noChangeArrowheads="1"/>
          </p:cNvSpPr>
          <p:nvPr/>
        </p:nvSpPr>
        <p:spPr bwMode="auto">
          <a:xfrm>
            <a:off x="6167438" y="2987675"/>
            <a:ext cx="20748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Groupings or</a:t>
            </a:r>
          </a:p>
          <a:p>
            <a:pPr algn="ctr" eaLnBrk="1" hangingPunct="1"/>
            <a:r>
              <a:rPr lang="en-US" altLang="en-US" sz="2800"/>
              <a:t>Clusters of</a:t>
            </a:r>
          </a:p>
          <a:p>
            <a:pPr algn="ctr" eaLnBrk="1" hangingPunct="1"/>
            <a:r>
              <a:rPr lang="en-US" altLang="en-US" sz="2800"/>
              <a:t>patterns</a:t>
            </a:r>
          </a:p>
        </p:txBody>
      </p:sp>
      <p:cxnSp>
        <p:nvCxnSpPr>
          <p:cNvPr id="11" name="Straight Arrow Connector 10"/>
          <p:cNvCxnSpPr>
            <a:stCxn id="8" idx="3"/>
            <a:endCxn id="5" idx="1"/>
          </p:cNvCxnSpPr>
          <p:nvPr/>
        </p:nvCxnSpPr>
        <p:spPr>
          <a:xfrm>
            <a:off x="2627313" y="3679825"/>
            <a:ext cx="3730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5016500" y="3679825"/>
            <a:ext cx="1150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01625" y="2714625"/>
            <a:ext cx="8486775" cy="1919288"/>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TextBox 19"/>
          <p:cNvSpPr txBox="1">
            <a:spLocks noChangeArrowheads="1"/>
          </p:cNvSpPr>
          <p:nvPr/>
        </p:nvSpPr>
        <p:spPr bwMode="auto">
          <a:xfrm>
            <a:off x="566738" y="2719388"/>
            <a:ext cx="2133600" cy="4619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Usage</a:t>
            </a:r>
          </a:p>
        </p:txBody>
      </p:sp>
      <p:sp>
        <p:nvSpPr>
          <p:cNvPr id="24" name="Rectangle 23"/>
          <p:cNvSpPr/>
          <p:nvPr/>
        </p:nvSpPr>
        <p:spPr>
          <a:xfrm>
            <a:off x="157163" y="5749925"/>
            <a:ext cx="2722562" cy="276225"/>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eaLnBrk="1" fontAlgn="auto" hangingPunct="1">
              <a:spcBef>
                <a:spcPts val="0"/>
              </a:spcBef>
              <a:spcAft>
                <a:spcPts val="0"/>
              </a:spcAft>
              <a:defRPr/>
            </a:pPr>
            <a:r>
              <a:rPr lang="en-US" sz="1200" dirty="0">
                <a:solidFill>
                  <a:schemeClr val="tx1"/>
                </a:solidFill>
              </a:rPr>
              <a:t>*Data Mining is part of machine learning</a:t>
            </a:r>
          </a:p>
        </p:txBody>
      </p:sp>
      <p:sp>
        <p:nvSpPr>
          <p:cNvPr id="19466" name="Title 1"/>
          <p:cNvSpPr>
            <a:spLocks noGrp="1"/>
          </p:cNvSpPr>
          <p:nvPr>
            <p:ph type="title"/>
          </p:nvPr>
        </p:nvSpPr>
        <p:spPr/>
        <p:txBody>
          <a:bodyPr/>
          <a:lstStyle/>
          <a:p>
            <a:r>
              <a:rPr lang="en-US" altLang="en-US" sz="2400"/>
              <a:t>Working definition: </a:t>
            </a:r>
            <a:r>
              <a:rPr lang="en-US" altLang="en-US" sz="2400" i="1"/>
              <a:t>Then what is Data Mining?</a:t>
            </a:r>
            <a:endParaRPr lang="en-US" altLang="en-US"/>
          </a:p>
        </p:txBody>
      </p:sp>
      <p:sp>
        <p:nvSpPr>
          <p:cNvPr id="12" name="TextBox 11"/>
          <p:cNvSpPr txBox="1">
            <a:spLocks noChangeArrowheads="1"/>
          </p:cNvSpPr>
          <p:nvPr/>
        </p:nvSpPr>
        <p:spPr bwMode="auto">
          <a:xfrm>
            <a:off x="301625" y="4995863"/>
            <a:ext cx="77216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FFFF00"/>
                </a:solidFill>
              </a:rPr>
              <a:t>This is also known as </a:t>
            </a:r>
            <a:r>
              <a:rPr lang="en-US" altLang="en-US" sz="2000" b="1" i="1">
                <a:solidFill>
                  <a:srgbClr val="FFFF00"/>
                </a:solidFill>
              </a:rPr>
              <a:t>unsupervised learning</a:t>
            </a:r>
            <a:r>
              <a:rPr lang="en-US" altLang="en-US" sz="2000">
                <a:solidFill>
                  <a:srgbClr val="FFFF00"/>
                </a:solidFill>
              </a:rPr>
              <a:t> (learning without examples)</a:t>
            </a:r>
          </a:p>
        </p:txBody>
      </p:sp>
    </p:spTree>
    <p:extLst>
      <p:ext uri="{BB962C8B-B14F-4D97-AF65-F5344CB8AC3E}">
        <p14:creationId xmlns:p14="http://schemas.microsoft.com/office/powerpoint/2010/main" val="774960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9" grpId="0" animBg="1"/>
      <p:bldP spid="20" grpId="0" animBg="1"/>
      <p:bldP spid="24"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7213" y="1816100"/>
            <a:ext cx="2058987"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8525" y="1816100"/>
            <a:ext cx="2058988"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225800" y="1558925"/>
            <a:ext cx="2016125" cy="120808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DSP</a:t>
            </a:r>
          </a:p>
          <a:p>
            <a:pPr algn="ctr" eaLnBrk="1" fontAlgn="auto" hangingPunct="1">
              <a:spcBef>
                <a:spcPts val="0"/>
              </a:spcBef>
              <a:spcAft>
                <a:spcPts val="0"/>
              </a:spcAft>
              <a:defRPr/>
            </a:pPr>
            <a:r>
              <a:rPr lang="en-US" sz="1200" dirty="0">
                <a:solidFill>
                  <a:schemeClr val="tx1"/>
                </a:solidFill>
              </a:rPr>
              <a:t>(Digital Signal Processing)</a:t>
            </a:r>
            <a:endParaRPr lang="en-US" sz="2800" dirty="0">
              <a:solidFill>
                <a:schemeClr val="tx1"/>
              </a:solidFill>
            </a:endParaRPr>
          </a:p>
        </p:txBody>
      </p:sp>
      <p:cxnSp>
        <p:nvCxnSpPr>
          <p:cNvPr id="8" name="Straight Arrow Connector 7"/>
          <p:cNvCxnSpPr/>
          <p:nvPr/>
        </p:nvCxnSpPr>
        <p:spPr>
          <a:xfrm>
            <a:off x="2782888" y="2162175"/>
            <a:ext cx="4429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241925" y="2162175"/>
            <a:ext cx="60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225800" y="4017963"/>
            <a:ext cx="2016125" cy="120808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DIP</a:t>
            </a:r>
          </a:p>
          <a:p>
            <a:pPr algn="ctr" eaLnBrk="1" fontAlgn="auto" hangingPunct="1">
              <a:spcBef>
                <a:spcPts val="0"/>
              </a:spcBef>
              <a:spcAft>
                <a:spcPts val="0"/>
              </a:spcAft>
              <a:defRPr/>
            </a:pPr>
            <a:r>
              <a:rPr lang="en-US" sz="1200" dirty="0">
                <a:solidFill>
                  <a:prstClr val="black"/>
                </a:solidFill>
              </a:rPr>
              <a:t>(Digital Image Processing)</a:t>
            </a:r>
            <a:endParaRPr lang="en-US" sz="2800" dirty="0">
              <a:solidFill>
                <a:schemeClr val="tx1"/>
              </a:solidFill>
            </a:endParaRPr>
          </a:p>
        </p:txBody>
      </p:sp>
      <p:cxnSp>
        <p:nvCxnSpPr>
          <p:cNvPr id="11" name="Straight Arrow Connector 10"/>
          <p:cNvCxnSpPr>
            <a:endCxn id="10" idx="1"/>
          </p:cNvCxnSpPr>
          <p:nvPr/>
        </p:nvCxnSpPr>
        <p:spPr>
          <a:xfrm>
            <a:off x="2782888" y="4622800"/>
            <a:ext cx="4429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3"/>
          </p:cNvCxnSpPr>
          <p:nvPr/>
        </p:nvCxnSpPr>
        <p:spPr>
          <a:xfrm flipV="1">
            <a:off x="5241925" y="4622800"/>
            <a:ext cx="60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050" y="3236913"/>
            <a:ext cx="238125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51525" y="3251200"/>
            <a:ext cx="2382838"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Title 1"/>
          <p:cNvSpPr>
            <a:spLocks noGrp="1"/>
          </p:cNvSpPr>
          <p:nvPr>
            <p:ph type="title"/>
          </p:nvPr>
        </p:nvSpPr>
        <p:spPr/>
        <p:txBody>
          <a:bodyPr/>
          <a:lstStyle/>
          <a:p>
            <a:r>
              <a:rPr lang="en-US" altLang="en-US" sz="2400"/>
              <a:t>Machine Learning versus Other Things</a:t>
            </a:r>
            <a:endParaRPr lang="en-US" altLang="en-US"/>
          </a:p>
        </p:txBody>
      </p:sp>
    </p:spTree>
    <p:extLst>
      <p:ext uri="{BB962C8B-B14F-4D97-AF65-F5344CB8AC3E}">
        <p14:creationId xmlns:p14="http://schemas.microsoft.com/office/powerpoint/2010/main" val="2800772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62582</TotalTime>
  <Words>3426</Words>
  <Application>Microsoft Office PowerPoint</Application>
  <PresentationFormat>On-screen Show (4:3)</PresentationFormat>
  <Paragraphs>501</Paragraphs>
  <Slides>56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Calibri</vt:lpstr>
      <vt:lpstr>Calibri Light</vt:lpstr>
      <vt:lpstr>Cambria Math</vt:lpstr>
      <vt:lpstr>LatoWeb</vt:lpstr>
      <vt:lpstr>Mangal</vt:lpstr>
      <vt:lpstr>Times New Roman</vt:lpstr>
      <vt:lpstr>Verdana</vt:lpstr>
      <vt:lpstr>Wingdings</vt:lpstr>
      <vt:lpstr>Office Theme</vt:lpstr>
      <vt:lpstr>COMPSCI X433.6  Introduction to Machine Learning using Python</vt:lpstr>
      <vt:lpstr>Assignments and Quizzes</vt:lpstr>
      <vt:lpstr>Lecture 1: What is machine learning?</vt:lpstr>
      <vt:lpstr>What will you accomplish today ?</vt:lpstr>
      <vt:lpstr>Glimpse of a real-life machine learning example from the banking industry</vt:lpstr>
      <vt:lpstr>Excuse to introduce some jargon</vt:lpstr>
      <vt:lpstr>Working definition: Oh… So, this is machine learning?</vt:lpstr>
      <vt:lpstr>Working definition: Then what is Data Mining?</vt:lpstr>
      <vt:lpstr>Machine Learning versus Other Things</vt:lpstr>
      <vt:lpstr>Meet your first (ridiculously simple) classifier</vt:lpstr>
      <vt:lpstr>An abstract look at the first classifier. How does it work?</vt:lpstr>
      <vt:lpstr>Practical Motivation: An example from biometrics</vt:lpstr>
      <vt:lpstr>Practical Motivation: An example from biometrics. Histograms.</vt:lpstr>
      <vt:lpstr>Relevance of histograms for classification</vt:lpstr>
      <vt:lpstr>“Regular” Histogram of teachers’ height</vt:lpstr>
      <vt:lpstr>Normalized Histogram of teachers’ height</vt:lpstr>
      <vt:lpstr>“Regular” Histogram of engineers’ height</vt:lpstr>
      <vt:lpstr>Normalized Histogram of engineers’ height</vt:lpstr>
      <vt:lpstr>More and more bins. Good or bad?</vt:lpstr>
      <vt:lpstr>More and more bins. More and more samples.</vt:lpstr>
      <vt:lpstr>Normalized Histograms to PDFs</vt:lpstr>
      <vt:lpstr>Mean, median, standard deviation … Boring statistics</vt:lpstr>
      <vt:lpstr>Mean, median, standard deviation … Boring statistics</vt:lpstr>
      <vt:lpstr>The Cardinal Sinner</vt:lpstr>
      <vt:lpstr>The Reformed</vt:lpstr>
      <vt:lpstr>Histograms, PDFs and probabilities</vt:lpstr>
      <vt:lpstr>Bayes Classifier (also, Theorem)</vt:lpstr>
      <vt:lpstr>Bayes Classifier (also, Theorem)</vt:lpstr>
      <vt:lpstr>Multi-class, multidimensional generalizations</vt:lpstr>
      <vt:lpstr>Step-by-Step: Pseudocode for computing the histogram</vt:lpstr>
      <vt:lpstr>Step-by-Step: Homework Assignment 1 (1D) (unofficial)</vt:lpstr>
      <vt:lpstr>Step-by-Step: Homework Assignment 1 (1D)</vt:lpstr>
      <vt:lpstr>Histogram &amp; PDF Q &amp; A</vt:lpstr>
      <vt:lpstr>Lecture 2: Is the Gaussian probability density function boring?</vt:lpstr>
      <vt:lpstr>Recap Histogram &amp; Bayes Classifier (MAKE SURE YOU FULLY UNDERSTAND THIS)</vt:lpstr>
      <vt:lpstr>Histogram &amp; Bayes Classifier (TWO DIMENSIONS)</vt:lpstr>
      <vt:lpstr>Histogram &amp; Bayes Classifier (TWO DIMENSIONS)</vt:lpstr>
      <vt:lpstr>Histogram &amp; Bayes Classifier (TWO DIMENSIONS)</vt:lpstr>
      <vt:lpstr>Two Dimensional Data overlaid on Contour Plots of the PDFs</vt:lpstr>
      <vt:lpstr>Two Dimensional Gaussian Intuition</vt:lpstr>
      <vt:lpstr>Two Dimensional Gaussian Intuition (more general)</vt:lpstr>
      <vt:lpstr>What does an “outlier” mean?</vt:lpstr>
      <vt:lpstr>How do I specify a 1D point cloud?</vt:lpstr>
      <vt:lpstr>How do I specify a 2D point cloud?</vt:lpstr>
      <vt:lpstr>How do I specify a 2D point cloud?</vt:lpstr>
      <vt:lpstr>Covariance (a.k.a covariance matrix)</vt:lpstr>
      <vt:lpstr>Covariance (a.k.a covariance matrix)</vt:lpstr>
      <vt:lpstr>Bayes Classifier (d DIMENSIONS)</vt:lpstr>
      <vt:lpstr>Covariance Interpretation Practice</vt:lpstr>
      <vt:lpstr>Step-by-step: PDF of the binormal distribution</vt:lpstr>
      <vt:lpstr>Calculation of the PDF of the binormal distribution</vt:lpstr>
      <vt:lpstr>Calculation of the PDF of the multinormal distribution</vt:lpstr>
      <vt:lpstr>Assignment 2 (unofficial)</vt:lpstr>
      <vt:lpstr>Step-by-step: How can I build 2D Histograms?</vt:lpstr>
      <vt:lpstr>Step-by-step: How can I build a 2D Bayesian Classifier?</vt:lpstr>
      <vt:lpstr>Wake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 Hiriyannaiah</dc:creator>
  <cp:lastModifiedBy>Shashidhar Sathyanarayana</cp:lastModifiedBy>
  <cp:revision>511</cp:revision>
  <dcterms:created xsi:type="dcterms:W3CDTF">2015-07-06T06:00:36Z</dcterms:created>
  <dcterms:modified xsi:type="dcterms:W3CDTF">2017-02-06T23:33:15Z</dcterms:modified>
</cp:coreProperties>
</file>